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60"/>
  </p:notesMasterIdLst>
  <p:handoutMasterIdLst>
    <p:handoutMasterId r:id="rId61"/>
  </p:handoutMasterIdLst>
  <p:sldIdLst>
    <p:sldId id="561" r:id="rId2"/>
    <p:sldId id="563" r:id="rId3"/>
    <p:sldId id="564" r:id="rId4"/>
    <p:sldId id="565" r:id="rId5"/>
    <p:sldId id="566" r:id="rId6"/>
    <p:sldId id="602" r:id="rId7"/>
    <p:sldId id="603" r:id="rId8"/>
    <p:sldId id="590" r:id="rId9"/>
    <p:sldId id="589" r:id="rId10"/>
    <p:sldId id="591" r:id="rId11"/>
    <p:sldId id="592" r:id="rId12"/>
    <p:sldId id="567" r:id="rId13"/>
    <p:sldId id="568" r:id="rId14"/>
    <p:sldId id="569" r:id="rId15"/>
    <p:sldId id="570" r:id="rId16"/>
    <p:sldId id="571" r:id="rId17"/>
    <p:sldId id="572" r:id="rId18"/>
    <p:sldId id="573" r:id="rId19"/>
    <p:sldId id="574" r:id="rId20"/>
    <p:sldId id="593" r:id="rId21"/>
    <p:sldId id="575" r:id="rId22"/>
    <p:sldId id="576" r:id="rId23"/>
    <p:sldId id="577" r:id="rId24"/>
    <p:sldId id="578" r:id="rId25"/>
    <p:sldId id="594" r:id="rId26"/>
    <p:sldId id="595" r:id="rId27"/>
    <p:sldId id="580" r:id="rId28"/>
    <p:sldId id="581" r:id="rId29"/>
    <p:sldId id="596" r:id="rId30"/>
    <p:sldId id="597" r:id="rId31"/>
    <p:sldId id="598" r:id="rId32"/>
    <p:sldId id="599" r:id="rId33"/>
    <p:sldId id="600" r:id="rId34"/>
    <p:sldId id="601" r:id="rId35"/>
    <p:sldId id="582" r:id="rId36"/>
    <p:sldId id="583" r:id="rId37"/>
    <p:sldId id="584" r:id="rId38"/>
    <p:sldId id="585" r:id="rId39"/>
    <p:sldId id="586" r:id="rId40"/>
    <p:sldId id="604" r:id="rId41"/>
    <p:sldId id="606" r:id="rId42"/>
    <p:sldId id="607" r:id="rId43"/>
    <p:sldId id="608" r:id="rId44"/>
    <p:sldId id="609" r:id="rId45"/>
    <p:sldId id="610" r:id="rId46"/>
    <p:sldId id="611" r:id="rId47"/>
    <p:sldId id="612" r:id="rId48"/>
    <p:sldId id="613" r:id="rId49"/>
    <p:sldId id="614" r:id="rId50"/>
    <p:sldId id="615" r:id="rId51"/>
    <p:sldId id="616" r:id="rId52"/>
    <p:sldId id="617" r:id="rId53"/>
    <p:sldId id="618" r:id="rId54"/>
    <p:sldId id="619" r:id="rId55"/>
    <p:sldId id="620" r:id="rId56"/>
    <p:sldId id="605" r:id="rId57"/>
    <p:sldId id="588" r:id="rId58"/>
    <p:sldId id="587" r:id="rId59"/>
  </p:sldIdLst>
  <p:sldSz cx="9144000" cy="6858000" type="screen4x3"/>
  <p:notesSz cx="7026275" cy="9312275"/>
  <p:defaultTextStyle>
    <a:defPPr>
      <a:defRPr lang="en-US"/>
    </a:defPPr>
    <a:lvl1pPr algn="l" rtl="0" fontAlgn="base">
      <a:spcBef>
        <a:spcPct val="0"/>
      </a:spcBef>
      <a:spcAft>
        <a:spcPct val="0"/>
      </a:spcAft>
      <a:defRPr sz="2800" kern="1200">
        <a:solidFill>
          <a:schemeClr val="tx1"/>
        </a:solidFill>
        <a:latin typeface="Tahoma" pitchFamily="34" charset="0"/>
        <a:ea typeface="+mn-ea"/>
        <a:cs typeface="+mn-cs"/>
      </a:defRPr>
    </a:lvl1pPr>
    <a:lvl2pPr marL="457200" algn="l" rtl="0" fontAlgn="base">
      <a:spcBef>
        <a:spcPct val="0"/>
      </a:spcBef>
      <a:spcAft>
        <a:spcPct val="0"/>
      </a:spcAft>
      <a:defRPr sz="2800" kern="1200">
        <a:solidFill>
          <a:schemeClr val="tx1"/>
        </a:solidFill>
        <a:latin typeface="Tahoma" pitchFamily="34" charset="0"/>
        <a:ea typeface="+mn-ea"/>
        <a:cs typeface="+mn-cs"/>
      </a:defRPr>
    </a:lvl2pPr>
    <a:lvl3pPr marL="914400" algn="l" rtl="0" fontAlgn="base">
      <a:spcBef>
        <a:spcPct val="0"/>
      </a:spcBef>
      <a:spcAft>
        <a:spcPct val="0"/>
      </a:spcAft>
      <a:defRPr sz="2800" kern="1200">
        <a:solidFill>
          <a:schemeClr val="tx1"/>
        </a:solidFill>
        <a:latin typeface="Tahoma" pitchFamily="34" charset="0"/>
        <a:ea typeface="+mn-ea"/>
        <a:cs typeface="+mn-cs"/>
      </a:defRPr>
    </a:lvl3pPr>
    <a:lvl4pPr marL="1371600" algn="l" rtl="0" fontAlgn="base">
      <a:spcBef>
        <a:spcPct val="0"/>
      </a:spcBef>
      <a:spcAft>
        <a:spcPct val="0"/>
      </a:spcAft>
      <a:defRPr sz="2800" kern="1200">
        <a:solidFill>
          <a:schemeClr val="tx1"/>
        </a:solidFill>
        <a:latin typeface="Tahoma" pitchFamily="34" charset="0"/>
        <a:ea typeface="+mn-ea"/>
        <a:cs typeface="+mn-cs"/>
      </a:defRPr>
    </a:lvl4pPr>
    <a:lvl5pPr marL="1828800" algn="l" rtl="0" fontAlgn="base">
      <a:spcBef>
        <a:spcPct val="0"/>
      </a:spcBef>
      <a:spcAft>
        <a:spcPct val="0"/>
      </a:spcAft>
      <a:defRPr sz="2800" kern="1200">
        <a:solidFill>
          <a:schemeClr val="tx1"/>
        </a:solidFill>
        <a:latin typeface="Tahoma" pitchFamily="34" charset="0"/>
        <a:ea typeface="+mn-ea"/>
        <a:cs typeface="+mn-cs"/>
      </a:defRPr>
    </a:lvl5pPr>
    <a:lvl6pPr marL="2286000" algn="l" defTabSz="914400" rtl="0" eaLnBrk="1" latinLnBrk="0" hangingPunct="1">
      <a:defRPr sz="2800" kern="1200">
        <a:solidFill>
          <a:schemeClr val="tx1"/>
        </a:solidFill>
        <a:latin typeface="Tahoma" pitchFamily="34" charset="0"/>
        <a:ea typeface="+mn-ea"/>
        <a:cs typeface="+mn-cs"/>
      </a:defRPr>
    </a:lvl6pPr>
    <a:lvl7pPr marL="2743200" algn="l" defTabSz="914400" rtl="0" eaLnBrk="1" latinLnBrk="0" hangingPunct="1">
      <a:defRPr sz="2800" kern="1200">
        <a:solidFill>
          <a:schemeClr val="tx1"/>
        </a:solidFill>
        <a:latin typeface="Tahoma" pitchFamily="34" charset="0"/>
        <a:ea typeface="+mn-ea"/>
        <a:cs typeface="+mn-cs"/>
      </a:defRPr>
    </a:lvl7pPr>
    <a:lvl8pPr marL="3200400" algn="l" defTabSz="914400" rtl="0" eaLnBrk="1" latinLnBrk="0" hangingPunct="1">
      <a:defRPr sz="2800" kern="1200">
        <a:solidFill>
          <a:schemeClr val="tx1"/>
        </a:solidFill>
        <a:latin typeface="Tahoma" pitchFamily="34" charset="0"/>
        <a:ea typeface="+mn-ea"/>
        <a:cs typeface="+mn-cs"/>
      </a:defRPr>
    </a:lvl8pPr>
    <a:lvl9pPr marL="3657600" algn="l" defTabSz="914400" rtl="0" eaLnBrk="1" latinLnBrk="0" hangingPunct="1">
      <a:defRPr sz="2800"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0D0"/>
    <a:srgbClr val="FF0000"/>
    <a:srgbClr val="990000"/>
    <a:srgbClr val="008000"/>
    <a:srgbClr val="3333CC"/>
    <a:srgbClr val="DDDDDD"/>
    <a:srgbClr val="5F5F5F"/>
    <a:srgbClr val="8EF5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autoAdjust="0"/>
    <p:restoredTop sz="94660" autoAdjust="0"/>
  </p:normalViewPr>
  <p:slideViewPr>
    <p:cSldViewPr>
      <p:cViewPr varScale="1">
        <p:scale>
          <a:sx n="85" d="100"/>
          <a:sy n="85" d="100"/>
        </p:scale>
        <p:origin x="130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defTabSz="933450">
              <a:defRPr sz="1300"/>
            </a:lvl1pPr>
          </a:lstStyle>
          <a:p>
            <a:pPr>
              <a:defRPr/>
            </a:pPr>
            <a:endParaRPr lang="en-US" altLang="zh-CN"/>
          </a:p>
        </p:txBody>
      </p:sp>
      <p:sp>
        <p:nvSpPr>
          <p:cNvPr id="45059" name="Rectangle 3"/>
          <p:cNvSpPr>
            <a:spLocks noGrp="1" noChangeArrowheads="1"/>
          </p:cNvSpPr>
          <p:nvPr>
            <p:ph type="dt" sz="quarter" idx="1"/>
          </p:nvPr>
        </p:nvSpPr>
        <p:spPr bwMode="auto">
          <a:xfrm>
            <a:off x="398145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algn="r" defTabSz="933450">
              <a:defRPr sz="1300"/>
            </a:lvl1pPr>
          </a:lstStyle>
          <a:p>
            <a:pPr>
              <a:defRPr/>
            </a:pPr>
            <a:endParaRPr lang="en-US" altLang="zh-CN"/>
          </a:p>
        </p:txBody>
      </p:sp>
      <p:sp>
        <p:nvSpPr>
          <p:cNvPr id="45060" name="Rectangle 4"/>
          <p:cNvSpPr>
            <a:spLocks noGrp="1" noChangeArrowheads="1"/>
          </p:cNvSpPr>
          <p:nvPr>
            <p:ph type="ftr" sz="quarter" idx="2"/>
          </p:nvPr>
        </p:nvSpPr>
        <p:spPr bwMode="auto">
          <a:xfrm>
            <a:off x="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defTabSz="933450">
              <a:defRPr sz="1300"/>
            </a:lvl1pPr>
          </a:lstStyle>
          <a:p>
            <a:pPr>
              <a:defRPr/>
            </a:pPr>
            <a:endParaRPr lang="en-US" altLang="zh-CN"/>
          </a:p>
        </p:txBody>
      </p:sp>
      <p:sp>
        <p:nvSpPr>
          <p:cNvPr id="45061" name="Rectangle 5"/>
          <p:cNvSpPr>
            <a:spLocks noGrp="1" noChangeArrowheads="1"/>
          </p:cNvSpPr>
          <p:nvPr>
            <p:ph type="sldNum" sz="quarter" idx="3"/>
          </p:nvPr>
        </p:nvSpPr>
        <p:spPr bwMode="auto">
          <a:xfrm>
            <a:off x="398145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algn="r" defTabSz="933450">
              <a:defRPr sz="1300"/>
            </a:lvl1pPr>
          </a:lstStyle>
          <a:p>
            <a:pPr>
              <a:defRPr/>
            </a:pPr>
            <a:fld id="{C657865D-0A48-411E-AD85-6F4A007A6F32}" type="slidenum">
              <a:rPr lang="en-US" altLang="zh-CN"/>
              <a:pPr>
                <a:defRPr/>
              </a:pPr>
              <a:t>‹#›</a:t>
            </a:fld>
            <a:endParaRPr lang="en-US" altLang="zh-CN"/>
          </a:p>
        </p:txBody>
      </p:sp>
    </p:spTree>
    <p:extLst>
      <p:ext uri="{BB962C8B-B14F-4D97-AF65-F5344CB8AC3E}">
        <p14:creationId xmlns:p14="http://schemas.microsoft.com/office/powerpoint/2010/main" val="915636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defTabSz="933450">
              <a:defRPr sz="1300"/>
            </a:lvl1pPr>
          </a:lstStyle>
          <a:p>
            <a:pPr>
              <a:defRPr/>
            </a:pPr>
            <a:endParaRPr lang="en-US" altLang="zh-CN"/>
          </a:p>
        </p:txBody>
      </p:sp>
      <p:sp>
        <p:nvSpPr>
          <p:cNvPr id="58371" name="Rectangle 3"/>
          <p:cNvSpPr>
            <a:spLocks noGrp="1" noChangeArrowheads="1"/>
          </p:cNvSpPr>
          <p:nvPr>
            <p:ph type="dt" idx="1"/>
          </p:nvPr>
        </p:nvSpPr>
        <p:spPr bwMode="auto">
          <a:xfrm>
            <a:off x="398145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algn="r" defTabSz="933450">
              <a:defRPr sz="1300"/>
            </a:lvl1pPr>
          </a:lstStyle>
          <a:p>
            <a:pPr>
              <a:defRPr/>
            </a:pPr>
            <a:endParaRPr lang="en-US" altLang="zh-CN"/>
          </a:p>
        </p:txBody>
      </p:sp>
      <p:sp>
        <p:nvSpPr>
          <p:cNvPr id="47108" name="Rectangle 4"/>
          <p:cNvSpPr>
            <a:spLocks noGrp="1" noRot="1" noChangeAspect="1" noChangeArrowheads="1" noTextEdit="1"/>
          </p:cNvSpPr>
          <p:nvPr>
            <p:ph type="sldImg" idx="2"/>
          </p:nvPr>
        </p:nvSpPr>
        <p:spPr bwMode="auto">
          <a:xfrm>
            <a:off x="1184275" y="698500"/>
            <a:ext cx="4657725" cy="34925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3" name="Rectangle 5"/>
          <p:cNvSpPr>
            <a:spLocks noGrp="1" noChangeArrowheads="1"/>
          </p:cNvSpPr>
          <p:nvPr>
            <p:ph type="body" sz="quarter" idx="3"/>
          </p:nvPr>
        </p:nvSpPr>
        <p:spPr bwMode="auto">
          <a:xfrm>
            <a:off x="936625" y="4424363"/>
            <a:ext cx="5153025"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58374" name="Rectangle 6"/>
          <p:cNvSpPr>
            <a:spLocks noGrp="1" noChangeArrowheads="1"/>
          </p:cNvSpPr>
          <p:nvPr>
            <p:ph type="ftr" sz="quarter" idx="4"/>
          </p:nvPr>
        </p:nvSpPr>
        <p:spPr bwMode="auto">
          <a:xfrm>
            <a:off x="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defTabSz="933450">
              <a:defRPr sz="1300"/>
            </a:lvl1pPr>
          </a:lstStyle>
          <a:p>
            <a:pPr>
              <a:defRPr/>
            </a:pPr>
            <a:endParaRPr lang="en-US" altLang="zh-CN"/>
          </a:p>
        </p:txBody>
      </p:sp>
      <p:sp>
        <p:nvSpPr>
          <p:cNvPr id="58375" name="Rectangle 7"/>
          <p:cNvSpPr>
            <a:spLocks noGrp="1" noChangeArrowheads="1"/>
          </p:cNvSpPr>
          <p:nvPr>
            <p:ph type="sldNum" sz="quarter" idx="5"/>
          </p:nvPr>
        </p:nvSpPr>
        <p:spPr bwMode="auto">
          <a:xfrm>
            <a:off x="398145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algn="r" defTabSz="933450">
              <a:defRPr sz="1300"/>
            </a:lvl1pPr>
          </a:lstStyle>
          <a:p>
            <a:pPr>
              <a:defRPr/>
            </a:pPr>
            <a:fld id="{6C088E8A-8BA3-4744-8B6A-6E91DBA282FE}" type="slidenum">
              <a:rPr lang="en-US" altLang="zh-CN"/>
              <a:pPr>
                <a:defRPr/>
              </a:pPr>
              <a:t>‹#›</a:t>
            </a:fld>
            <a:endParaRPr lang="en-US" altLang="zh-CN"/>
          </a:p>
        </p:txBody>
      </p:sp>
    </p:spTree>
    <p:extLst>
      <p:ext uri="{BB962C8B-B14F-4D97-AF65-F5344CB8AC3E}">
        <p14:creationId xmlns:p14="http://schemas.microsoft.com/office/powerpoint/2010/main" val="24212710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4000" cy="6858000"/>
            <a:chOff x="0" y="0"/>
            <a:chExt cx="5760" cy="4320"/>
          </a:xfrm>
        </p:grpSpPr>
        <p:grpSp>
          <p:nvGrpSpPr>
            <p:cNvPr id="5" name="Group 3"/>
            <p:cNvGrpSpPr>
              <a:grpSpLocks/>
            </p:cNvGrpSpPr>
            <p:nvPr/>
          </p:nvGrpSpPr>
          <p:grpSpPr bwMode="auto">
            <a:xfrm>
              <a:off x="0" y="0"/>
              <a:ext cx="5760" cy="4320"/>
              <a:chOff x="0" y="0"/>
              <a:chExt cx="5760" cy="4320"/>
            </a:xfrm>
          </p:grpSpPr>
          <p:sp>
            <p:nvSpPr>
              <p:cNvPr id="15"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grpSp>
            <p:nvGrpSpPr>
              <p:cNvPr id="16" name="Group 5"/>
              <p:cNvGrpSpPr>
                <a:grpSpLocks/>
              </p:cNvGrpSpPr>
              <p:nvPr userDrawn="1"/>
            </p:nvGrpSpPr>
            <p:grpSpPr bwMode="auto">
              <a:xfrm>
                <a:off x="0" y="0"/>
                <a:ext cx="5760" cy="4320"/>
                <a:chOff x="0" y="0"/>
                <a:chExt cx="5760" cy="4320"/>
              </a:xfrm>
            </p:grpSpPr>
            <p:sp>
              <p:nvSpPr>
                <p:cNvPr id="18"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 name="Group 58"/>
            <p:cNvGrpSpPr>
              <a:grpSpLocks/>
            </p:cNvGrpSpPr>
            <p:nvPr userDrawn="1"/>
          </p:nvGrpSpPr>
          <p:grpSpPr bwMode="auto">
            <a:xfrm>
              <a:off x="3" y="559"/>
              <a:ext cx="4192" cy="1796"/>
              <a:chOff x="3" y="559"/>
              <a:chExt cx="4192" cy="1796"/>
            </a:xfrm>
          </p:grpSpPr>
          <p:sp>
            <p:nvSpPr>
              <p:cNvPr id="11"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rc 62"/>
              <p:cNvSpPr>
                <a:spLocks/>
              </p:cNvSpPr>
              <p:nvPr/>
            </p:nvSpPr>
            <p:spPr bwMode="ltGray">
              <a:xfrm rot="16200000" flipH="1">
                <a:off x="426" y="860"/>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 name="Group 63"/>
            <p:cNvGrpSpPr>
              <a:grpSpLocks/>
            </p:cNvGrpSpPr>
            <p:nvPr userDrawn="1"/>
          </p:nvGrpSpPr>
          <p:grpSpPr bwMode="auto">
            <a:xfrm>
              <a:off x="1480" y="1952"/>
              <a:ext cx="3808" cy="1812"/>
              <a:chOff x="1480" y="1952"/>
              <a:chExt cx="3808" cy="1812"/>
            </a:xfrm>
          </p:grpSpPr>
          <p:sp>
            <p:nvSpPr>
              <p:cNvPr id="8"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Arc 66"/>
              <p:cNvSpPr>
                <a:spLocks/>
              </p:cNvSpPr>
              <p:nvPr/>
            </p:nvSpPr>
            <p:spPr bwMode="ltGray">
              <a:xfrm rot="5400000">
                <a:off x="5097" y="3346"/>
                <a:ext cx="156" cy="157"/>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9763" name="Rectangle 67"/>
          <p:cNvSpPr>
            <a:spLocks noGrp="1" noChangeArrowheads="1"/>
          </p:cNvSpPr>
          <p:nvPr>
            <p:ph type="ctrTitle"/>
          </p:nvPr>
        </p:nvSpPr>
        <p:spPr>
          <a:xfrm>
            <a:off x="990600" y="1752600"/>
            <a:ext cx="7772400" cy="1143000"/>
          </a:xfrm>
        </p:spPr>
        <p:txBody>
          <a:bodyPr/>
          <a:lstStyle>
            <a:lvl1pPr>
              <a:defRPr/>
            </a:lvl1pPr>
          </a:lstStyle>
          <a:p>
            <a:pPr lvl="0"/>
            <a:r>
              <a:rPr lang="en-US" altLang="zh-CN" noProof="0" smtClean="0"/>
              <a:t>Click to edit Master title style</a:t>
            </a:r>
          </a:p>
        </p:txBody>
      </p:sp>
      <p:sp>
        <p:nvSpPr>
          <p:cNvPr id="297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en-US" altLang="zh-CN" noProof="0" smtClean="0"/>
              <a:t>Click to edit Master subtitle style</a:t>
            </a:r>
          </a:p>
        </p:txBody>
      </p:sp>
      <p:sp>
        <p:nvSpPr>
          <p:cNvPr id="69" name="Rectangle 69"/>
          <p:cNvSpPr>
            <a:spLocks noGrp="1" noChangeArrowheads="1"/>
          </p:cNvSpPr>
          <p:nvPr>
            <p:ph type="dt" sz="quarter" idx="10"/>
          </p:nvPr>
        </p:nvSpPr>
        <p:spPr/>
        <p:txBody>
          <a:bodyPr/>
          <a:lstStyle>
            <a:lvl1pPr>
              <a:defRPr/>
            </a:lvl1pPr>
          </a:lstStyle>
          <a:p>
            <a:pPr>
              <a:defRPr/>
            </a:pPr>
            <a:endParaRPr lang="en-US" altLang="zh-CN"/>
          </a:p>
        </p:txBody>
      </p:sp>
      <p:sp>
        <p:nvSpPr>
          <p:cNvPr id="70" name="Rectangle 70"/>
          <p:cNvSpPr>
            <a:spLocks noGrp="1" noChangeArrowheads="1"/>
          </p:cNvSpPr>
          <p:nvPr>
            <p:ph type="ftr" sz="quarter" idx="11"/>
          </p:nvPr>
        </p:nvSpPr>
        <p:spPr/>
        <p:txBody>
          <a:bodyPr/>
          <a:lstStyle>
            <a:lvl1pPr>
              <a:defRPr/>
            </a:lvl1pPr>
          </a:lstStyle>
          <a:p>
            <a:pPr>
              <a:defRPr/>
            </a:pPr>
            <a:endParaRPr lang="en-US" altLang="zh-CN"/>
          </a:p>
        </p:txBody>
      </p:sp>
      <p:sp>
        <p:nvSpPr>
          <p:cNvPr id="71" name="Rectangle 71"/>
          <p:cNvSpPr>
            <a:spLocks noGrp="1" noChangeArrowheads="1"/>
          </p:cNvSpPr>
          <p:nvPr>
            <p:ph type="sldNum" sz="quarter" idx="12"/>
          </p:nvPr>
        </p:nvSpPr>
        <p:spPr/>
        <p:txBody>
          <a:bodyPr/>
          <a:lstStyle>
            <a:lvl1pPr>
              <a:defRPr/>
            </a:lvl1pPr>
          </a:lstStyle>
          <a:p>
            <a:pPr>
              <a:defRPr/>
            </a:pPr>
            <a:fld id="{B4502825-48FC-4875-890A-F211D1C9C1C4}" type="slidenum">
              <a:rPr lang="en-US" altLang="zh-CN"/>
              <a:pPr>
                <a:defRPr/>
              </a:pPr>
              <a:t>‹#›</a:t>
            </a:fld>
            <a:endParaRPr lang="en-US" altLang="zh-CN"/>
          </a:p>
        </p:txBody>
      </p:sp>
    </p:spTree>
    <p:extLst>
      <p:ext uri="{BB962C8B-B14F-4D97-AF65-F5344CB8AC3E}">
        <p14:creationId xmlns:p14="http://schemas.microsoft.com/office/powerpoint/2010/main" val="4189540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p:cNvSpPr>
            <a:spLocks noGrp="1" noChangeArrowheads="1"/>
          </p:cNvSpPr>
          <p:nvPr>
            <p:ph type="sldNum" sz="quarter" idx="12"/>
          </p:nvPr>
        </p:nvSpPr>
        <p:spPr>
          <a:ln/>
        </p:spPr>
        <p:txBody>
          <a:bodyPr/>
          <a:lstStyle>
            <a:lvl1pPr>
              <a:defRPr/>
            </a:lvl1pPr>
          </a:lstStyle>
          <a:p>
            <a:pPr>
              <a:defRPr/>
            </a:pPr>
            <a:fld id="{DDD2B77A-667B-4602-9734-B70D5C501384}" type="slidenum">
              <a:rPr lang="en-US" altLang="zh-CN"/>
              <a:pPr>
                <a:defRPr/>
              </a:pPr>
              <a:t>‹#›</a:t>
            </a:fld>
            <a:endParaRPr lang="en-US" altLang="zh-CN"/>
          </a:p>
        </p:txBody>
      </p:sp>
    </p:spTree>
    <p:extLst>
      <p:ext uri="{BB962C8B-B14F-4D97-AF65-F5344CB8AC3E}">
        <p14:creationId xmlns:p14="http://schemas.microsoft.com/office/powerpoint/2010/main" val="1287190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p:cNvSpPr>
            <a:spLocks noGrp="1" noChangeArrowheads="1"/>
          </p:cNvSpPr>
          <p:nvPr>
            <p:ph type="sldNum" sz="quarter" idx="12"/>
          </p:nvPr>
        </p:nvSpPr>
        <p:spPr>
          <a:ln/>
        </p:spPr>
        <p:txBody>
          <a:bodyPr/>
          <a:lstStyle>
            <a:lvl1pPr>
              <a:defRPr/>
            </a:lvl1pPr>
          </a:lstStyle>
          <a:p>
            <a:pPr>
              <a:defRPr/>
            </a:pPr>
            <a:fld id="{0D8E1750-9CA9-4353-BEE6-CBD77BBCAD0C}" type="slidenum">
              <a:rPr lang="en-US" altLang="zh-CN"/>
              <a:pPr>
                <a:defRPr/>
              </a:pPr>
              <a:t>‹#›</a:t>
            </a:fld>
            <a:endParaRPr lang="en-US" altLang="zh-CN"/>
          </a:p>
        </p:txBody>
      </p:sp>
    </p:spTree>
    <p:extLst>
      <p:ext uri="{BB962C8B-B14F-4D97-AF65-F5344CB8AC3E}">
        <p14:creationId xmlns:p14="http://schemas.microsoft.com/office/powerpoint/2010/main" val="3325566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p:cNvSpPr>
            <a:spLocks noGrp="1" noChangeArrowheads="1"/>
          </p:cNvSpPr>
          <p:nvPr>
            <p:ph type="sldNum" sz="quarter" idx="12"/>
          </p:nvPr>
        </p:nvSpPr>
        <p:spPr>
          <a:ln/>
        </p:spPr>
        <p:txBody>
          <a:bodyPr/>
          <a:lstStyle>
            <a:lvl1pPr>
              <a:defRPr/>
            </a:lvl1pPr>
          </a:lstStyle>
          <a:p>
            <a:pPr>
              <a:defRPr/>
            </a:pPr>
            <a:fld id="{27934B2B-5BB4-4F9F-AC1D-765279B2F82F}" type="slidenum">
              <a:rPr lang="en-US" altLang="zh-CN"/>
              <a:pPr>
                <a:defRPr/>
              </a:pPr>
              <a:t>‹#›</a:t>
            </a:fld>
            <a:endParaRPr lang="en-US" altLang="zh-CN"/>
          </a:p>
        </p:txBody>
      </p:sp>
    </p:spTree>
    <p:extLst>
      <p:ext uri="{BB962C8B-B14F-4D97-AF65-F5344CB8AC3E}">
        <p14:creationId xmlns:p14="http://schemas.microsoft.com/office/powerpoint/2010/main" val="2876439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7"/>
          <p:cNvSpPr>
            <a:spLocks noGrp="1" noChangeArrowheads="1"/>
          </p:cNvSpPr>
          <p:nvPr>
            <p:ph type="sldNum" sz="quarter" idx="12"/>
          </p:nvPr>
        </p:nvSpPr>
        <p:spPr>
          <a:ln/>
        </p:spPr>
        <p:txBody>
          <a:bodyPr/>
          <a:lstStyle>
            <a:lvl1pPr>
              <a:defRPr/>
            </a:lvl1pPr>
          </a:lstStyle>
          <a:p>
            <a:pPr>
              <a:defRPr/>
            </a:pPr>
            <a:fld id="{3F2F4A05-5DC2-49C7-9A37-FD4A701A49B0}" type="slidenum">
              <a:rPr lang="en-US" altLang="zh-CN"/>
              <a:pPr>
                <a:defRPr/>
              </a:pPr>
              <a:t>‹#›</a:t>
            </a:fld>
            <a:endParaRPr lang="en-US" altLang="zh-CN"/>
          </a:p>
        </p:txBody>
      </p:sp>
    </p:spTree>
    <p:extLst>
      <p:ext uri="{BB962C8B-B14F-4D97-AF65-F5344CB8AC3E}">
        <p14:creationId xmlns:p14="http://schemas.microsoft.com/office/powerpoint/2010/main" val="898894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p:cNvSpPr>
            <a:spLocks noGrp="1" noChangeArrowheads="1"/>
          </p:cNvSpPr>
          <p:nvPr>
            <p:ph type="sldNum" sz="quarter" idx="12"/>
          </p:nvPr>
        </p:nvSpPr>
        <p:spPr>
          <a:ln/>
        </p:spPr>
        <p:txBody>
          <a:bodyPr/>
          <a:lstStyle>
            <a:lvl1pPr>
              <a:defRPr/>
            </a:lvl1pPr>
          </a:lstStyle>
          <a:p>
            <a:pPr>
              <a:defRPr/>
            </a:pPr>
            <a:fld id="{B25697EC-9944-4296-A526-3C2DA606A91B}" type="slidenum">
              <a:rPr lang="en-US" altLang="zh-CN"/>
              <a:pPr>
                <a:defRPr/>
              </a:pPr>
              <a:t>‹#›</a:t>
            </a:fld>
            <a:endParaRPr lang="en-US" altLang="zh-CN"/>
          </a:p>
        </p:txBody>
      </p:sp>
    </p:spTree>
    <p:extLst>
      <p:ext uri="{BB962C8B-B14F-4D97-AF65-F5344CB8AC3E}">
        <p14:creationId xmlns:p14="http://schemas.microsoft.com/office/powerpoint/2010/main" val="4276331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7"/>
          <p:cNvSpPr>
            <a:spLocks noGrp="1" noChangeArrowheads="1"/>
          </p:cNvSpPr>
          <p:nvPr>
            <p:ph type="sldNum" sz="quarter" idx="12"/>
          </p:nvPr>
        </p:nvSpPr>
        <p:spPr>
          <a:ln/>
        </p:spPr>
        <p:txBody>
          <a:bodyPr/>
          <a:lstStyle>
            <a:lvl1pPr>
              <a:defRPr/>
            </a:lvl1pPr>
          </a:lstStyle>
          <a:p>
            <a:pPr>
              <a:defRPr/>
            </a:pPr>
            <a:fld id="{C2172308-EF6E-40DD-9B8D-EA58944B6FA9}" type="slidenum">
              <a:rPr lang="en-US" altLang="zh-CN"/>
              <a:pPr>
                <a:defRPr/>
              </a:pPr>
              <a:t>‹#›</a:t>
            </a:fld>
            <a:endParaRPr lang="en-US" altLang="zh-CN"/>
          </a:p>
        </p:txBody>
      </p:sp>
    </p:spTree>
    <p:extLst>
      <p:ext uri="{BB962C8B-B14F-4D97-AF65-F5344CB8AC3E}">
        <p14:creationId xmlns:p14="http://schemas.microsoft.com/office/powerpoint/2010/main" val="711892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7"/>
          <p:cNvSpPr>
            <a:spLocks noGrp="1" noChangeArrowheads="1"/>
          </p:cNvSpPr>
          <p:nvPr>
            <p:ph type="sldNum" sz="quarter" idx="12"/>
          </p:nvPr>
        </p:nvSpPr>
        <p:spPr>
          <a:ln/>
        </p:spPr>
        <p:txBody>
          <a:bodyPr/>
          <a:lstStyle>
            <a:lvl1pPr>
              <a:defRPr/>
            </a:lvl1pPr>
          </a:lstStyle>
          <a:p>
            <a:pPr>
              <a:defRPr/>
            </a:pPr>
            <a:fld id="{D3B21495-A60A-4AD5-BBD9-9ED31804F8AB}" type="slidenum">
              <a:rPr lang="en-US" altLang="zh-CN"/>
              <a:pPr>
                <a:defRPr/>
              </a:pPr>
              <a:t>‹#›</a:t>
            </a:fld>
            <a:endParaRPr lang="en-US" altLang="zh-CN"/>
          </a:p>
        </p:txBody>
      </p:sp>
    </p:spTree>
    <p:extLst>
      <p:ext uri="{BB962C8B-B14F-4D97-AF65-F5344CB8AC3E}">
        <p14:creationId xmlns:p14="http://schemas.microsoft.com/office/powerpoint/2010/main" val="937046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7"/>
          <p:cNvSpPr>
            <a:spLocks noGrp="1" noChangeArrowheads="1"/>
          </p:cNvSpPr>
          <p:nvPr>
            <p:ph type="sldNum" sz="quarter" idx="12"/>
          </p:nvPr>
        </p:nvSpPr>
        <p:spPr>
          <a:ln/>
        </p:spPr>
        <p:txBody>
          <a:bodyPr/>
          <a:lstStyle>
            <a:lvl1pPr>
              <a:defRPr/>
            </a:lvl1pPr>
          </a:lstStyle>
          <a:p>
            <a:pPr>
              <a:defRPr/>
            </a:pPr>
            <a:fld id="{4095FFCF-EAA4-41D1-8270-6B23A9704FF6}" type="slidenum">
              <a:rPr lang="en-US" altLang="zh-CN"/>
              <a:pPr>
                <a:defRPr/>
              </a:pPr>
              <a:t>‹#›</a:t>
            </a:fld>
            <a:endParaRPr lang="en-US" altLang="zh-CN"/>
          </a:p>
        </p:txBody>
      </p:sp>
    </p:spTree>
    <p:extLst>
      <p:ext uri="{BB962C8B-B14F-4D97-AF65-F5344CB8AC3E}">
        <p14:creationId xmlns:p14="http://schemas.microsoft.com/office/powerpoint/2010/main" val="2539164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p:cNvSpPr>
            <a:spLocks noGrp="1" noChangeArrowheads="1"/>
          </p:cNvSpPr>
          <p:nvPr>
            <p:ph type="sldNum" sz="quarter" idx="12"/>
          </p:nvPr>
        </p:nvSpPr>
        <p:spPr>
          <a:ln/>
        </p:spPr>
        <p:txBody>
          <a:bodyPr/>
          <a:lstStyle>
            <a:lvl1pPr>
              <a:defRPr/>
            </a:lvl1pPr>
          </a:lstStyle>
          <a:p>
            <a:pPr>
              <a:defRPr/>
            </a:pPr>
            <a:fld id="{E6650022-7652-478D-B387-8FD5B51220B0}" type="slidenum">
              <a:rPr lang="en-US" altLang="zh-CN"/>
              <a:pPr>
                <a:defRPr/>
              </a:pPr>
              <a:t>‹#›</a:t>
            </a:fld>
            <a:endParaRPr lang="en-US" altLang="zh-CN"/>
          </a:p>
        </p:txBody>
      </p:sp>
    </p:spTree>
    <p:extLst>
      <p:ext uri="{BB962C8B-B14F-4D97-AF65-F5344CB8AC3E}">
        <p14:creationId xmlns:p14="http://schemas.microsoft.com/office/powerpoint/2010/main" val="356938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7"/>
          <p:cNvSpPr>
            <a:spLocks noGrp="1" noChangeArrowheads="1"/>
          </p:cNvSpPr>
          <p:nvPr>
            <p:ph type="sldNum" sz="quarter" idx="12"/>
          </p:nvPr>
        </p:nvSpPr>
        <p:spPr>
          <a:ln/>
        </p:spPr>
        <p:txBody>
          <a:bodyPr/>
          <a:lstStyle>
            <a:lvl1pPr>
              <a:defRPr/>
            </a:lvl1pPr>
          </a:lstStyle>
          <a:p>
            <a:pPr>
              <a:defRPr/>
            </a:pPr>
            <a:fld id="{4AFFF160-A9E6-4311-A6B8-F7BA0D8D708C}" type="slidenum">
              <a:rPr lang="en-US" altLang="zh-CN"/>
              <a:pPr>
                <a:defRPr/>
              </a:pPr>
              <a:t>‹#›</a:t>
            </a:fld>
            <a:endParaRPr lang="en-US" altLang="zh-CN"/>
          </a:p>
        </p:txBody>
      </p:sp>
    </p:spTree>
    <p:extLst>
      <p:ext uri="{BB962C8B-B14F-4D97-AF65-F5344CB8AC3E}">
        <p14:creationId xmlns:p14="http://schemas.microsoft.com/office/powerpoint/2010/main" val="1271921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4000" cy="6858000"/>
            <a:chOff x="0" y="0"/>
            <a:chExt cx="5760" cy="4320"/>
          </a:xfrm>
        </p:grpSpPr>
        <p:grpSp>
          <p:nvGrpSpPr>
            <p:cNvPr id="1032" name="Group 3"/>
            <p:cNvGrpSpPr>
              <a:grpSpLocks/>
            </p:cNvGrpSpPr>
            <p:nvPr/>
          </p:nvGrpSpPr>
          <p:grpSpPr bwMode="auto">
            <a:xfrm>
              <a:off x="0" y="0"/>
              <a:ext cx="5760" cy="4320"/>
              <a:chOff x="0" y="0"/>
              <a:chExt cx="5760" cy="4320"/>
            </a:xfrm>
          </p:grpSpPr>
          <p:grpSp>
            <p:nvGrpSpPr>
              <p:cNvPr id="1039" name="Group 4"/>
              <p:cNvGrpSpPr>
                <a:grpSpLocks/>
              </p:cNvGrpSpPr>
              <p:nvPr/>
            </p:nvGrpSpPr>
            <p:grpSpPr bwMode="auto">
              <a:xfrm>
                <a:off x="0" y="192"/>
                <a:ext cx="5760" cy="4032"/>
                <a:chOff x="0" y="192"/>
                <a:chExt cx="5760" cy="4032"/>
              </a:xfrm>
            </p:grpSpPr>
            <p:sp>
              <p:nvSpPr>
                <p:cNvPr id="1070"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1"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2"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3"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4"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6"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7"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8"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9"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0"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1"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2"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3"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4"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6"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7"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8"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9"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0"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1"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40" name="Group 27"/>
              <p:cNvGrpSpPr>
                <a:grpSpLocks/>
              </p:cNvGrpSpPr>
              <p:nvPr/>
            </p:nvGrpSpPr>
            <p:grpSpPr bwMode="auto">
              <a:xfrm>
                <a:off x="192" y="0"/>
                <a:ext cx="5376" cy="4320"/>
                <a:chOff x="192" y="0"/>
                <a:chExt cx="5376" cy="4320"/>
              </a:xfrm>
            </p:grpSpPr>
            <p:sp>
              <p:nvSpPr>
                <p:cNvPr id="1041"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2"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3"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5"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6"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7"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8"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9"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0"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1"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2"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3"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5"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6"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7"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8"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9"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0"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1"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2"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3"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6"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7"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8"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9"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33"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charset="-122"/>
              </a:endParaRPr>
            </a:p>
          </p:txBody>
        </p:sp>
        <p:sp>
          <p:nvSpPr>
            <p:cNvPr id="1034"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35" name="Group 59"/>
            <p:cNvGrpSpPr>
              <a:grpSpLocks/>
            </p:cNvGrpSpPr>
            <p:nvPr/>
          </p:nvGrpSpPr>
          <p:grpSpPr bwMode="auto">
            <a:xfrm>
              <a:off x="261" y="892"/>
              <a:ext cx="1124" cy="1464"/>
              <a:chOff x="96" y="916"/>
              <a:chExt cx="2208" cy="2876"/>
            </a:xfrm>
          </p:grpSpPr>
          <p:sp>
            <p:nvSpPr>
              <p:cNvPr id="1036"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7"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8" name="Arc 62"/>
              <p:cNvSpPr>
                <a:spLocks/>
              </p:cNvSpPr>
              <p:nvPr/>
            </p:nvSpPr>
            <p:spPr bwMode="ltGray">
              <a:xfrm flipH="1">
                <a:off x="217" y="916"/>
                <a:ext cx="239" cy="239"/>
              </a:xfrm>
              <a:custGeom>
                <a:avLst/>
                <a:gdLst>
                  <a:gd name="T0" fmla="*/ 0 w 43195"/>
                  <a:gd name="T1" fmla="*/ 0 h 43200"/>
                  <a:gd name="T2" fmla="*/ 0 w 43195"/>
                  <a:gd name="T3" fmla="*/ 0 h 43200"/>
                  <a:gd name="T4" fmla="*/ 0 w 43195"/>
                  <a:gd name="T5" fmla="*/ 0 h 43200"/>
                  <a:gd name="T6" fmla="*/ 0 60000 65536"/>
                  <a:gd name="T7" fmla="*/ 0 60000 65536"/>
                  <a:gd name="T8" fmla="*/ 0 60000 65536"/>
                </a:gdLst>
                <a:ahLst/>
                <a:cxnLst>
                  <a:cxn ang="T6">
                    <a:pos x="T0" y="T1"/>
                  </a:cxn>
                  <a:cxn ang="T7">
                    <a:pos x="T2" y="T3"/>
                  </a:cxn>
                  <a:cxn ang="T8">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lnTo>
                      <a:pt x="21114" y="5"/>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027" name="Rectangle 63"/>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1028"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8737" name="Rectangle 6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charset="-122"/>
              </a:defRPr>
            </a:lvl1pPr>
          </a:lstStyle>
          <a:p>
            <a:pPr>
              <a:defRPr/>
            </a:pPr>
            <a:endParaRPr lang="en-US" altLang="zh-CN"/>
          </a:p>
        </p:txBody>
      </p:sp>
      <p:sp>
        <p:nvSpPr>
          <p:cNvPr id="28738" name="Rectangle 6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charset="-122"/>
              </a:defRPr>
            </a:lvl1pPr>
          </a:lstStyle>
          <a:p>
            <a:pPr>
              <a:defRPr/>
            </a:pPr>
            <a:endParaRPr lang="en-US" altLang="zh-CN"/>
          </a:p>
        </p:txBody>
      </p:sp>
      <p:sp>
        <p:nvSpPr>
          <p:cNvPr id="28739" name="Rectangle 6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charset="-122"/>
              </a:defRPr>
            </a:lvl1pPr>
          </a:lstStyle>
          <a:p>
            <a:pPr>
              <a:defRPr/>
            </a:pPr>
            <a:fld id="{06C9A582-FF4E-4408-BF58-1A33C2D6369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8"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defRPr>
      </a:lvl2pPr>
      <a:lvl3pPr algn="l" rtl="0" eaLnBrk="0" fontAlgn="base" hangingPunct="0">
        <a:spcBef>
          <a:spcPct val="0"/>
        </a:spcBef>
        <a:spcAft>
          <a:spcPct val="0"/>
        </a:spcAft>
        <a:defRPr sz="4400">
          <a:solidFill>
            <a:schemeClr val="tx2"/>
          </a:solidFill>
          <a:latin typeface="Tahoma" pitchFamily="34" charset="0"/>
        </a:defRPr>
      </a:lvl3pPr>
      <a:lvl4pPr algn="l" rtl="0" eaLnBrk="0" fontAlgn="base" hangingPunct="0">
        <a:spcBef>
          <a:spcPct val="0"/>
        </a:spcBef>
        <a:spcAft>
          <a:spcPct val="0"/>
        </a:spcAft>
        <a:defRPr sz="4400">
          <a:solidFill>
            <a:schemeClr val="tx2"/>
          </a:solidFill>
          <a:latin typeface="Tahoma" pitchFamily="34" charset="0"/>
        </a:defRPr>
      </a:lvl4pPr>
      <a:lvl5pPr algn="l" rtl="0" eaLnBrk="0" fontAlgn="base" hangingPunct="0">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eaLnBrk="0" fontAlgn="base" hangingPunct="0">
        <a:spcBef>
          <a:spcPct val="20000"/>
        </a:spcBef>
        <a:spcAft>
          <a:spcPct val="0"/>
        </a:spcAft>
        <a:buClr>
          <a:schemeClr val="hlink"/>
        </a:buClr>
        <a:buSzPct val="110000"/>
        <a:buFont typeface="Wingdings" pitchFamily="2" charset="2"/>
        <a:buBlip>
          <a:blip r:embed="rId13"/>
        </a:buBlip>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eaLnBrk="0" fontAlgn="base" hangingPunct="0">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8.wmf"/><Relationship Id="rId5" Type="http://schemas.openxmlformats.org/officeDocument/2006/relationships/oleObject" Target="../embeddings/oleObject3.bin"/><Relationship Id="rId4" Type="http://schemas.openxmlformats.org/officeDocument/2006/relationships/image" Target="../media/image27.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9.wmf"/></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ctrTitle"/>
          </p:nvPr>
        </p:nvSpPr>
        <p:spPr/>
        <p:txBody>
          <a:bodyPr/>
          <a:lstStyle/>
          <a:p>
            <a:pPr algn="ctr" eaLnBrk="1" hangingPunct="1">
              <a:defRPr/>
            </a:pPr>
            <a:r>
              <a:rPr lang="en-US" altLang="zh-CN" b="1" smtClean="0">
                <a:solidFill>
                  <a:schemeClr val="tx1"/>
                </a:solidFill>
                <a:effectLst>
                  <a:outerShdw blurRad="38100" dist="38100" dir="2700000" algn="tl">
                    <a:srgbClr val="C0C0C0"/>
                  </a:outerShdw>
                </a:effectLst>
                <a:ea typeface="宋体" charset="-122"/>
              </a:rPr>
              <a:t>Learning From Observations</a:t>
            </a:r>
          </a:p>
        </p:txBody>
      </p:sp>
      <p:sp>
        <p:nvSpPr>
          <p:cNvPr id="3075" name="副标题 1" descr="Rectangle: Click to edit Master text styles&#10;Second level&#10;Third level&#10;Fourth level&#10;Fifth level"/>
          <p:cNvSpPr>
            <a:spLocks noGrp="1"/>
          </p:cNvSpPr>
          <p:nvPr>
            <p:ph type="subTitle" idx="1"/>
          </p:nvPr>
        </p:nvSpPr>
        <p:spPr/>
        <p:txBody>
          <a:bodyPr/>
          <a:lstStyle/>
          <a:p>
            <a:pPr eaLnBrk="1" hangingPunct="1"/>
            <a:endParaRPr lang="zh-CN" altLang="en-US" smtClean="0">
              <a:ea typeface="宋体"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81000"/>
            <a:ext cx="7099300"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488" y="620713"/>
            <a:ext cx="7589837"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smtClean="0">
                <a:ea typeface="宋体" charset="-122"/>
              </a:rPr>
              <a:t>Inductive learning</a:t>
            </a:r>
          </a:p>
        </p:txBody>
      </p:sp>
      <p:sp>
        <p:nvSpPr>
          <p:cNvPr id="14339"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zh-CN" sz="2400" smtClean="0">
                <a:ea typeface="宋体" charset="-122"/>
              </a:rPr>
              <a:t>Simplest form: learn a function from examples</a:t>
            </a:r>
            <a:endParaRPr lang="en-US" altLang="zh-CN" sz="2400" i="1" smtClean="0">
              <a:ea typeface="宋体" charset="-122"/>
            </a:endParaRPr>
          </a:p>
          <a:p>
            <a:pPr eaLnBrk="1" hangingPunct="1">
              <a:lnSpc>
                <a:spcPct val="90000"/>
              </a:lnSpc>
              <a:buFont typeface="Wingdings" pitchFamily="2" charset="2"/>
              <a:buNone/>
            </a:pPr>
            <a:r>
              <a:rPr lang="en-US" altLang="zh-CN" sz="2400" i="1" smtClean="0">
                <a:ea typeface="宋体" charset="-122"/>
              </a:rPr>
              <a:t>f</a:t>
            </a:r>
            <a:r>
              <a:rPr lang="en-US" altLang="zh-CN" sz="2400" smtClean="0">
                <a:ea typeface="宋体" charset="-122"/>
              </a:rPr>
              <a:t> is the </a:t>
            </a:r>
            <a:r>
              <a:rPr lang="en-US" altLang="zh-CN" sz="2400" smtClean="0">
                <a:solidFill>
                  <a:srgbClr val="FF0000"/>
                </a:solidFill>
                <a:ea typeface="宋体" charset="-122"/>
              </a:rPr>
              <a:t>target function</a:t>
            </a:r>
          </a:p>
          <a:p>
            <a:pPr lvl="4" eaLnBrk="1" hangingPunct="1">
              <a:lnSpc>
                <a:spcPct val="90000"/>
              </a:lnSpc>
            </a:pPr>
            <a:endParaRPr lang="en-US" altLang="zh-CN" sz="1600" smtClean="0">
              <a:solidFill>
                <a:srgbClr val="FF0000"/>
              </a:solidFill>
              <a:ea typeface="宋体" charset="-122"/>
            </a:endParaRPr>
          </a:p>
          <a:p>
            <a:pPr eaLnBrk="1" hangingPunct="1">
              <a:lnSpc>
                <a:spcPct val="90000"/>
              </a:lnSpc>
              <a:buFont typeface="Wingdings" pitchFamily="2" charset="2"/>
              <a:buNone/>
            </a:pPr>
            <a:r>
              <a:rPr lang="en-US" altLang="zh-CN" sz="2400" smtClean="0">
                <a:ea typeface="宋体" charset="-122"/>
              </a:rPr>
              <a:t>An </a:t>
            </a:r>
            <a:r>
              <a:rPr lang="en-US" altLang="zh-CN" sz="2400" smtClean="0">
                <a:solidFill>
                  <a:srgbClr val="FF0000"/>
                </a:solidFill>
                <a:ea typeface="宋体" charset="-122"/>
              </a:rPr>
              <a:t>example</a:t>
            </a:r>
            <a:r>
              <a:rPr lang="en-US" altLang="zh-CN" sz="2400" smtClean="0">
                <a:solidFill>
                  <a:schemeClr val="accent2"/>
                </a:solidFill>
                <a:ea typeface="宋体" charset="-122"/>
              </a:rPr>
              <a:t> </a:t>
            </a:r>
            <a:r>
              <a:rPr lang="en-US" altLang="zh-CN" sz="2400" smtClean="0">
                <a:ea typeface="宋体" charset="-122"/>
              </a:rPr>
              <a:t>is a pair (</a:t>
            </a:r>
            <a:r>
              <a:rPr lang="en-US" altLang="zh-CN" sz="2400" i="1" smtClean="0">
                <a:ea typeface="宋体" charset="-122"/>
              </a:rPr>
              <a:t>x</a:t>
            </a:r>
            <a:r>
              <a:rPr lang="en-US" altLang="zh-CN" sz="2400" smtClean="0">
                <a:ea typeface="宋体" charset="-122"/>
              </a:rPr>
              <a:t>, </a:t>
            </a:r>
            <a:r>
              <a:rPr lang="en-US" altLang="zh-CN" sz="2400" i="1" smtClean="0">
                <a:ea typeface="宋体" charset="-122"/>
              </a:rPr>
              <a:t>f(x)</a:t>
            </a:r>
            <a:r>
              <a:rPr lang="en-US" altLang="zh-CN" sz="2400" smtClean="0">
                <a:ea typeface="宋体" charset="-122"/>
              </a:rPr>
              <a:t>)</a:t>
            </a:r>
          </a:p>
          <a:p>
            <a:pPr eaLnBrk="1" hangingPunct="1">
              <a:lnSpc>
                <a:spcPct val="90000"/>
              </a:lnSpc>
              <a:buFont typeface="Wingdings" pitchFamily="2" charset="2"/>
              <a:buNone/>
            </a:pPr>
            <a:r>
              <a:rPr lang="en-US" altLang="zh-CN" sz="2400" smtClean="0">
                <a:ea typeface="宋体" charset="-122"/>
              </a:rPr>
              <a:t>Problem: find a </a:t>
            </a:r>
            <a:r>
              <a:rPr lang="en-US" altLang="zh-CN" sz="2400" smtClean="0">
                <a:solidFill>
                  <a:srgbClr val="FF0000"/>
                </a:solidFill>
                <a:ea typeface="宋体" charset="-122"/>
              </a:rPr>
              <a:t>hypothesis</a:t>
            </a:r>
            <a:r>
              <a:rPr lang="en-US" altLang="zh-CN" sz="2400" smtClean="0">
                <a:solidFill>
                  <a:schemeClr val="accent2"/>
                </a:solidFill>
                <a:ea typeface="宋体" charset="-122"/>
              </a:rPr>
              <a:t> </a:t>
            </a:r>
            <a:r>
              <a:rPr lang="en-US" altLang="zh-CN" sz="2400" i="1" smtClean="0">
                <a:ea typeface="宋体" charset="-122"/>
              </a:rPr>
              <a:t>h</a:t>
            </a:r>
          </a:p>
          <a:p>
            <a:pPr lvl="1" eaLnBrk="1" hangingPunct="1">
              <a:lnSpc>
                <a:spcPct val="90000"/>
              </a:lnSpc>
              <a:buFont typeface="Wingdings" pitchFamily="2" charset="2"/>
              <a:buNone/>
            </a:pPr>
            <a:r>
              <a:rPr lang="en-US" altLang="zh-CN" sz="2000" smtClean="0">
                <a:ea typeface="宋体" charset="-122"/>
              </a:rPr>
              <a:t>such that </a:t>
            </a:r>
            <a:r>
              <a:rPr lang="en-US" altLang="zh-CN" sz="2000" i="1" smtClean="0">
                <a:ea typeface="宋体" charset="-122"/>
              </a:rPr>
              <a:t>h </a:t>
            </a:r>
            <a:r>
              <a:rPr lang="en-US" altLang="zh-CN" sz="2000" i="1" smtClean="0">
                <a:ea typeface="宋体" charset="-122"/>
                <a:cs typeface="Arial" charset="0"/>
              </a:rPr>
              <a:t>≈ </a:t>
            </a:r>
            <a:r>
              <a:rPr lang="en-US" altLang="zh-CN" sz="2000" i="1" smtClean="0">
                <a:ea typeface="宋体" charset="-122"/>
              </a:rPr>
              <a:t>f</a:t>
            </a:r>
          </a:p>
          <a:p>
            <a:pPr lvl="1" eaLnBrk="1" hangingPunct="1">
              <a:lnSpc>
                <a:spcPct val="90000"/>
              </a:lnSpc>
              <a:buFont typeface="Wingdings" pitchFamily="2" charset="2"/>
              <a:buNone/>
            </a:pPr>
            <a:r>
              <a:rPr lang="en-US" altLang="zh-CN" sz="2000" smtClean="0">
                <a:ea typeface="宋体" charset="-122"/>
              </a:rPr>
              <a:t>given a </a:t>
            </a:r>
            <a:r>
              <a:rPr lang="en-US" altLang="zh-CN" sz="2000" smtClean="0">
                <a:solidFill>
                  <a:srgbClr val="FF0000"/>
                </a:solidFill>
                <a:ea typeface="宋体" charset="-122"/>
              </a:rPr>
              <a:t>training set</a:t>
            </a:r>
            <a:r>
              <a:rPr lang="en-US" altLang="zh-CN" sz="2000" smtClean="0">
                <a:ea typeface="宋体" charset="-122"/>
              </a:rPr>
              <a:t> of examples</a:t>
            </a:r>
          </a:p>
          <a:p>
            <a:pPr lvl="1" eaLnBrk="1" hangingPunct="1">
              <a:lnSpc>
                <a:spcPct val="90000"/>
              </a:lnSpc>
              <a:buFont typeface="Wingdings" pitchFamily="2" charset="2"/>
              <a:buNone/>
            </a:pPr>
            <a:endParaRPr lang="en-US" altLang="zh-CN" sz="2000" smtClean="0">
              <a:ea typeface="宋体" charset="-122"/>
            </a:endParaRPr>
          </a:p>
          <a:p>
            <a:pPr eaLnBrk="1" hangingPunct="1">
              <a:lnSpc>
                <a:spcPct val="90000"/>
              </a:lnSpc>
              <a:buFont typeface="Wingdings" pitchFamily="2" charset="2"/>
              <a:buNone/>
            </a:pPr>
            <a:r>
              <a:rPr lang="en-US" altLang="zh-CN" sz="2400" smtClean="0">
                <a:ea typeface="宋体" charset="-122"/>
              </a:rPr>
              <a:t>This is a highly simplified model of real learning:</a:t>
            </a:r>
          </a:p>
          <a:p>
            <a:pPr lvl="1" eaLnBrk="1" hangingPunct="1">
              <a:lnSpc>
                <a:spcPct val="90000"/>
              </a:lnSpc>
            </a:pPr>
            <a:r>
              <a:rPr lang="en-US" altLang="zh-CN" sz="2000" smtClean="0">
                <a:ea typeface="宋体" charset="-122"/>
              </a:rPr>
              <a:t>Ignores prior knowledge</a:t>
            </a:r>
          </a:p>
          <a:p>
            <a:pPr lvl="1" eaLnBrk="1" hangingPunct="1">
              <a:lnSpc>
                <a:spcPct val="90000"/>
              </a:lnSpc>
            </a:pPr>
            <a:r>
              <a:rPr lang="en-US" altLang="zh-CN" sz="2000" smtClean="0">
                <a:ea typeface="宋体" charset="-122"/>
              </a:rPr>
              <a:t>Assumes examples are given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1536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a:t>
            </a:r>
            <a:r>
              <a:rPr lang="en-US" altLang="zh-CN" sz="2400" smtClean="0">
                <a:solidFill>
                  <a:schemeClr val="accent2"/>
                </a:solidFill>
                <a:ea typeface="宋体" charset="-122"/>
              </a:rPr>
              <a: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r>
              <a:rPr lang="en-US" altLang="zh-CN" sz="2400" smtClean="0">
                <a:ea typeface="宋体" charset="-122"/>
              </a:rPr>
              <a:t>E.g., curve fitting:</a:t>
            </a:r>
          </a:p>
        </p:txBody>
      </p:sp>
      <p:pic>
        <p:nvPicPr>
          <p:cNvPr id="15364" name="Picture 4" descr="curve-fitting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00400"/>
            <a:ext cx="381000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16387"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a:t>
            </a:r>
            <a:r>
              <a:rPr lang="en-US" altLang="zh-CN" sz="2400" smtClean="0">
                <a:solidFill>
                  <a:schemeClr val="accent2"/>
                </a:solidFill>
                <a:ea typeface="宋体" charset="-122"/>
              </a:rPr>
              <a: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r>
              <a:rPr lang="en-US" altLang="zh-CN" sz="2400" smtClean="0">
                <a:ea typeface="宋体" charset="-122"/>
              </a:rPr>
              <a:t>E.g., curve fitting:</a:t>
            </a:r>
          </a:p>
          <a:p>
            <a:pPr eaLnBrk="1" hangingPunct="1">
              <a:buFont typeface="Wingdings" pitchFamily="2" charset="2"/>
              <a:buNone/>
            </a:pPr>
            <a:endParaRPr lang="en-US" altLang="zh-CN" sz="2400" smtClean="0">
              <a:ea typeface="宋体" charset="-122"/>
            </a:endParaRPr>
          </a:p>
        </p:txBody>
      </p:sp>
      <p:pic>
        <p:nvPicPr>
          <p:cNvPr id="16388" name="Picture 4" descr="curve-fitting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00400"/>
            <a:ext cx="3810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1741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a:t>
            </a:r>
            <a:r>
              <a:rPr lang="en-US" altLang="zh-CN" sz="2400" smtClean="0">
                <a:solidFill>
                  <a:schemeClr val="accent2"/>
                </a:solidFill>
                <a:ea typeface="宋体" charset="-122"/>
              </a:rPr>
              <a: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r>
              <a:rPr lang="en-US" altLang="zh-CN" sz="2400" smtClean="0">
                <a:ea typeface="宋体" charset="-122"/>
              </a:rPr>
              <a:t>E.g., curve fitting:</a:t>
            </a:r>
          </a:p>
        </p:txBody>
      </p:sp>
      <p:pic>
        <p:nvPicPr>
          <p:cNvPr id="17412" name="Picture 4" descr="curve-fitting3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00400"/>
            <a:ext cx="3810000" cy="292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18435"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a:t>
            </a:r>
            <a:r>
              <a:rPr lang="en-US" altLang="zh-CN" sz="2400" smtClean="0">
                <a:solidFill>
                  <a:schemeClr val="accent2"/>
                </a:solidFill>
                <a:ea typeface="宋体" charset="-122"/>
              </a:rPr>
              <a: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r>
              <a:rPr lang="en-US" altLang="zh-CN" sz="2400" smtClean="0">
                <a:ea typeface="宋体" charset="-122"/>
              </a:rPr>
              <a:t>E.g., curve fitting:</a:t>
            </a:r>
          </a:p>
          <a:p>
            <a:pPr eaLnBrk="1" hangingPunct="1">
              <a:buFont typeface="Wingdings" pitchFamily="2" charset="2"/>
              <a:buNone/>
            </a:pPr>
            <a:endParaRPr lang="en-US" altLang="zh-CN" sz="2400" smtClean="0">
              <a:ea typeface="宋体" charset="-122"/>
            </a:endParaRPr>
          </a:p>
        </p:txBody>
      </p:sp>
      <p:pic>
        <p:nvPicPr>
          <p:cNvPr id="18436" name="Picture 4" descr="curve-fitting4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00400"/>
            <a:ext cx="3429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rve-fitting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3429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3"/>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19460" name="Rectangle 4" descr="Rectangle: Click to edit Master text styles&#10;Second level&#10;Third level&#10;Fourth level&#10;Fifth level"/>
          <p:cNvSpPr>
            <a:spLocks noGrp="1" noChangeArrowheads="1"/>
          </p:cNvSpPr>
          <p:nvPr>
            <p:ph type="body" idx="1"/>
          </p:nvPr>
        </p:nvSpPr>
        <p:spPr>
          <a:xfrm>
            <a:off x="457200" y="1600200"/>
            <a:ext cx="8229600" cy="4876800"/>
          </a:xfrm>
        </p:spPr>
        <p:txBody>
          <a:bodyPr/>
          <a:lstStyle/>
          <a:p>
            <a:pPr eaLnBrk="1" hangingPunct="1"/>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r>
              <a:rPr lang="en-US" altLang="zh-CN" sz="2400" smtClean="0">
                <a:ea typeface="宋体" charset="-122"/>
              </a:rPr>
              <a:t>E.g., curve fitting:</a:t>
            </a: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endParaRPr lang="en-US" altLang="zh-CN" sz="2400" smtClean="0">
              <a:ea typeface="宋体"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rve-fitting5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819400"/>
            <a:ext cx="3429000" cy="295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Rectangle 3"/>
          <p:cNvSpPr>
            <a:spLocks noGrp="1" noChangeArrowheads="1"/>
          </p:cNvSpPr>
          <p:nvPr>
            <p:ph type="title"/>
          </p:nvPr>
        </p:nvSpPr>
        <p:spPr/>
        <p:txBody>
          <a:bodyPr/>
          <a:lstStyle/>
          <a:p>
            <a:pPr eaLnBrk="1" hangingPunct="1"/>
            <a:r>
              <a:rPr lang="en-US" altLang="zh-CN" smtClean="0">
                <a:ea typeface="宋体" charset="-122"/>
              </a:rPr>
              <a:t>Inductive learning method</a:t>
            </a:r>
          </a:p>
        </p:txBody>
      </p:sp>
      <p:sp>
        <p:nvSpPr>
          <p:cNvPr id="20484" name="Rectangle 4" descr="Rectangle: Click to edit Master text styles&#10;Second level&#10;Third level&#10;Fourth level&#10;Fifth level"/>
          <p:cNvSpPr>
            <a:spLocks noGrp="1" noChangeArrowheads="1"/>
          </p:cNvSpPr>
          <p:nvPr>
            <p:ph type="body" idx="1"/>
          </p:nvPr>
        </p:nvSpPr>
        <p:spPr>
          <a:xfrm>
            <a:off x="457200" y="1600200"/>
            <a:ext cx="8229600" cy="4876800"/>
          </a:xfrm>
        </p:spPr>
        <p:txBody>
          <a:bodyPr/>
          <a:lstStyle/>
          <a:p>
            <a:pPr eaLnBrk="1" hangingPunct="1">
              <a:lnSpc>
                <a:spcPct val="90000"/>
              </a:lnSpc>
            </a:pPr>
            <a:r>
              <a:rPr lang="en-US" altLang="zh-CN" sz="2400" smtClean="0">
                <a:ea typeface="宋体" charset="-122"/>
              </a:rPr>
              <a:t>Construct/adjust </a:t>
            </a:r>
            <a:r>
              <a:rPr lang="en-US" altLang="zh-CN" sz="2400" i="1" smtClean="0">
                <a:ea typeface="宋体" charset="-122"/>
              </a:rPr>
              <a:t>h </a:t>
            </a:r>
            <a:r>
              <a:rPr lang="en-US" altLang="zh-CN" sz="2400" smtClean="0">
                <a:ea typeface="宋体" charset="-122"/>
              </a:rPr>
              <a:t>to agree with </a:t>
            </a:r>
            <a:r>
              <a:rPr lang="en-US" altLang="zh-CN" sz="2400" i="1" smtClean="0">
                <a:ea typeface="宋体" charset="-122"/>
              </a:rPr>
              <a:t>f</a:t>
            </a:r>
            <a:r>
              <a:rPr lang="en-US" altLang="zh-CN" sz="2400" smtClean="0">
                <a:ea typeface="宋体" charset="-122"/>
              </a:rPr>
              <a:t> on training set</a:t>
            </a:r>
          </a:p>
          <a:p>
            <a:pPr eaLnBrk="1" hangingPunct="1">
              <a:lnSpc>
                <a:spcPct val="90000"/>
              </a:lnSpc>
            </a:pPr>
            <a:r>
              <a:rPr lang="en-US" altLang="zh-CN" sz="2400" smtClean="0">
                <a:ea typeface="宋体" charset="-122"/>
              </a:rPr>
              <a:t>(</a:t>
            </a:r>
            <a:r>
              <a:rPr lang="en-US" altLang="zh-CN" sz="2400" i="1" smtClean="0">
                <a:ea typeface="宋体" charset="-122"/>
              </a:rPr>
              <a:t>h</a:t>
            </a:r>
            <a:r>
              <a:rPr lang="en-US" altLang="zh-CN" sz="2400" smtClean="0">
                <a:ea typeface="宋体" charset="-122"/>
              </a:rPr>
              <a:t> is </a:t>
            </a:r>
            <a:r>
              <a:rPr lang="en-US" altLang="zh-CN" sz="2400" smtClean="0">
                <a:solidFill>
                  <a:srgbClr val="FF0000"/>
                </a:solidFill>
                <a:ea typeface="宋体" charset="-122"/>
              </a:rPr>
              <a:t>consistent</a:t>
            </a:r>
            <a:r>
              <a:rPr lang="en-US" altLang="zh-CN" sz="2400" smtClean="0">
                <a:solidFill>
                  <a:schemeClr val="accent2"/>
                </a:solidFill>
                <a:ea typeface="宋体" charset="-122"/>
              </a:rPr>
              <a:t> </a:t>
            </a:r>
            <a:r>
              <a:rPr lang="en-US" altLang="zh-CN" sz="2400" smtClean="0">
                <a:ea typeface="宋体" charset="-122"/>
              </a:rPr>
              <a:t>if it agrees with </a:t>
            </a:r>
            <a:r>
              <a:rPr lang="en-US" altLang="zh-CN" sz="2400" i="1" smtClean="0">
                <a:ea typeface="宋体" charset="-122"/>
              </a:rPr>
              <a:t>f</a:t>
            </a:r>
            <a:r>
              <a:rPr lang="en-US" altLang="zh-CN" sz="2400" smtClean="0">
                <a:ea typeface="宋体" charset="-122"/>
              </a:rPr>
              <a:t> on all examples)</a:t>
            </a:r>
          </a:p>
          <a:p>
            <a:pPr eaLnBrk="1" hangingPunct="1">
              <a:lnSpc>
                <a:spcPct val="90000"/>
              </a:lnSpc>
            </a:pPr>
            <a:r>
              <a:rPr lang="en-US" altLang="zh-CN" sz="2400" smtClean="0">
                <a:ea typeface="宋体" charset="-122"/>
              </a:rPr>
              <a:t>E.g., curve fitting:</a:t>
            </a: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endParaRPr lang="en-US" altLang="zh-CN" sz="2400" smtClean="0">
              <a:ea typeface="宋体" charset="-122"/>
            </a:endParaRPr>
          </a:p>
          <a:p>
            <a:pPr eaLnBrk="1" hangingPunct="1">
              <a:lnSpc>
                <a:spcPct val="90000"/>
              </a:lnSpc>
            </a:pPr>
            <a:r>
              <a:rPr lang="en-US" altLang="zh-CN" sz="2400" smtClean="0">
                <a:ea typeface="宋体" charset="-122"/>
              </a:rPr>
              <a:t>Ockham’s razor: prefer the simplest hypothesis consistent with data</a:t>
            </a:r>
          </a:p>
          <a:p>
            <a:pPr eaLnBrk="1" hangingPunct="1">
              <a:lnSpc>
                <a:spcPct val="90000"/>
              </a:lnSpc>
              <a:buFont typeface="Wingdings" pitchFamily="2" charset="2"/>
              <a:buNone/>
            </a:pPr>
            <a:endParaRPr lang="en-US" altLang="zh-CN" sz="2400" smtClean="0">
              <a:ea typeface="宋体"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ltLang="zh-CN" smtClean="0">
                <a:ea typeface="宋体" charset="-122"/>
              </a:rPr>
              <a:t>Learning decision trees</a:t>
            </a:r>
          </a:p>
        </p:txBody>
      </p:sp>
      <p:sp>
        <p:nvSpPr>
          <p:cNvPr id="21507"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marL="381000" indent="-381000" eaLnBrk="1" hangingPunct="1">
              <a:lnSpc>
                <a:spcPct val="90000"/>
              </a:lnSpc>
              <a:buFont typeface="Wingdings" pitchFamily="2" charset="2"/>
              <a:buNone/>
            </a:pPr>
            <a:r>
              <a:rPr lang="en-US" altLang="zh-CN" sz="2400" smtClean="0">
                <a:ea typeface="宋体" charset="-122"/>
              </a:rPr>
              <a:t>Problem: decide whether to wait for a table at a restaurant, based on the following attributes:</a:t>
            </a:r>
          </a:p>
          <a:p>
            <a:pPr marL="800100" lvl="1" indent="-342900" eaLnBrk="1" hangingPunct="1">
              <a:lnSpc>
                <a:spcPct val="90000"/>
              </a:lnSpc>
              <a:buFontTx/>
              <a:buAutoNum type="arabicPeriod"/>
            </a:pPr>
            <a:r>
              <a:rPr lang="en-US" altLang="zh-CN" sz="2000" smtClean="0">
                <a:ea typeface="宋体" charset="-122"/>
              </a:rPr>
              <a:t>Alternate: is there an alternative restaurant nearby?</a:t>
            </a:r>
          </a:p>
          <a:p>
            <a:pPr marL="800100" lvl="1" indent="-342900" eaLnBrk="1" hangingPunct="1">
              <a:lnSpc>
                <a:spcPct val="90000"/>
              </a:lnSpc>
              <a:buFontTx/>
              <a:buAutoNum type="arabicPeriod"/>
            </a:pPr>
            <a:r>
              <a:rPr lang="en-US" altLang="zh-CN" sz="2000" smtClean="0">
                <a:ea typeface="宋体" charset="-122"/>
              </a:rPr>
              <a:t>Bar: is there a comfortable bar area to wait in?</a:t>
            </a:r>
          </a:p>
          <a:p>
            <a:pPr marL="800100" lvl="1" indent="-342900" eaLnBrk="1" hangingPunct="1">
              <a:lnSpc>
                <a:spcPct val="90000"/>
              </a:lnSpc>
              <a:buFontTx/>
              <a:buAutoNum type="arabicPeriod"/>
            </a:pPr>
            <a:r>
              <a:rPr lang="en-US" altLang="zh-CN" sz="2000" smtClean="0">
                <a:ea typeface="宋体" charset="-122"/>
              </a:rPr>
              <a:t>Fri/Sat: is today Friday or Saturday?</a:t>
            </a:r>
          </a:p>
          <a:p>
            <a:pPr marL="800100" lvl="1" indent="-342900" eaLnBrk="1" hangingPunct="1">
              <a:lnSpc>
                <a:spcPct val="90000"/>
              </a:lnSpc>
              <a:buFontTx/>
              <a:buAutoNum type="arabicPeriod"/>
            </a:pPr>
            <a:r>
              <a:rPr lang="en-US" altLang="zh-CN" sz="2000" smtClean="0">
                <a:ea typeface="宋体" charset="-122"/>
              </a:rPr>
              <a:t>Hungry: are we hungry?</a:t>
            </a:r>
          </a:p>
          <a:p>
            <a:pPr marL="800100" lvl="1" indent="-342900" eaLnBrk="1" hangingPunct="1">
              <a:lnSpc>
                <a:spcPct val="90000"/>
              </a:lnSpc>
              <a:buFontTx/>
              <a:buAutoNum type="arabicPeriod"/>
            </a:pPr>
            <a:r>
              <a:rPr lang="en-US" altLang="zh-CN" sz="2000" smtClean="0">
                <a:ea typeface="宋体" charset="-122"/>
              </a:rPr>
              <a:t>Patrons(</a:t>
            </a:r>
            <a:r>
              <a:rPr lang="zh-CN" altLang="en-US" sz="2000" smtClean="0">
                <a:ea typeface="宋体" charset="-122"/>
              </a:rPr>
              <a:t>顧客</a:t>
            </a:r>
            <a:r>
              <a:rPr lang="en-US" altLang="zh-CN" sz="2000" smtClean="0">
                <a:ea typeface="宋体" charset="-122"/>
              </a:rPr>
              <a:t>): number of people in the restaurant (None, Some, Full)</a:t>
            </a:r>
          </a:p>
          <a:p>
            <a:pPr marL="800100" lvl="1" indent="-342900" eaLnBrk="1" hangingPunct="1">
              <a:lnSpc>
                <a:spcPct val="90000"/>
              </a:lnSpc>
              <a:buFontTx/>
              <a:buAutoNum type="arabicPeriod"/>
            </a:pPr>
            <a:r>
              <a:rPr lang="en-US" altLang="zh-CN" sz="2000" smtClean="0">
                <a:ea typeface="宋体" charset="-122"/>
              </a:rPr>
              <a:t>Price: price range ($, $$, $$$)</a:t>
            </a:r>
          </a:p>
          <a:p>
            <a:pPr marL="800100" lvl="1" indent="-342900" eaLnBrk="1" hangingPunct="1">
              <a:lnSpc>
                <a:spcPct val="90000"/>
              </a:lnSpc>
              <a:buFontTx/>
              <a:buAutoNum type="arabicPeriod"/>
            </a:pPr>
            <a:r>
              <a:rPr lang="en-US" altLang="zh-CN" sz="2000" smtClean="0">
                <a:ea typeface="宋体" charset="-122"/>
              </a:rPr>
              <a:t>Raining: is it raining outside?</a:t>
            </a:r>
          </a:p>
          <a:p>
            <a:pPr marL="800100" lvl="1" indent="-342900" eaLnBrk="1" hangingPunct="1">
              <a:lnSpc>
                <a:spcPct val="90000"/>
              </a:lnSpc>
              <a:buFontTx/>
              <a:buAutoNum type="arabicPeriod"/>
            </a:pPr>
            <a:r>
              <a:rPr lang="en-US" altLang="zh-CN" sz="2000" smtClean="0">
                <a:ea typeface="宋体" charset="-122"/>
              </a:rPr>
              <a:t>Reservation: have we made a reservation?</a:t>
            </a:r>
          </a:p>
          <a:p>
            <a:pPr marL="800100" lvl="1" indent="-342900" eaLnBrk="1" hangingPunct="1">
              <a:lnSpc>
                <a:spcPct val="90000"/>
              </a:lnSpc>
              <a:buFontTx/>
              <a:buAutoNum type="arabicPeriod"/>
            </a:pPr>
            <a:r>
              <a:rPr lang="en-US" altLang="zh-CN" sz="2000" smtClean="0">
                <a:ea typeface="宋体" charset="-122"/>
              </a:rPr>
              <a:t>Type: kind of restaurant (French, Italian, Thai, Burger)</a:t>
            </a:r>
          </a:p>
          <a:p>
            <a:pPr marL="800100" lvl="1" indent="-342900" eaLnBrk="1" hangingPunct="1">
              <a:lnSpc>
                <a:spcPct val="90000"/>
              </a:lnSpc>
              <a:buFontTx/>
              <a:buAutoNum type="arabicPeriod"/>
            </a:pPr>
            <a:r>
              <a:rPr lang="en-US" altLang="zh-CN" sz="2000" smtClean="0">
                <a:ea typeface="宋体" charset="-122"/>
              </a:rPr>
              <a:t> WaitEstimate: estimated waiting time (0-10, 10-30, 30-60, &gt;60)</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zh-CN" smtClean="0">
                <a:ea typeface="宋体" charset="-122"/>
              </a:rPr>
              <a:t>Outline</a:t>
            </a:r>
          </a:p>
        </p:txBody>
      </p:sp>
      <p:sp>
        <p:nvSpPr>
          <p:cNvPr id="4099"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mtClean="0">
                <a:ea typeface="宋体" charset="-122"/>
              </a:rPr>
              <a:t>Learning agents</a:t>
            </a:r>
          </a:p>
          <a:p>
            <a:pPr eaLnBrk="1" hangingPunct="1"/>
            <a:r>
              <a:rPr lang="en-US" altLang="zh-CN" smtClean="0">
                <a:ea typeface="宋体" charset="-122"/>
              </a:rPr>
              <a:t>Inductive learning</a:t>
            </a:r>
          </a:p>
          <a:p>
            <a:pPr eaLnBrk="1" hangingPunct="1"/>
            <a:r>
              <a:rPr lang="en-US" altLang="zh-CN" smtClean="0">
                <a:ea typeface="宋体" charset="-122"/>
              </a:rPr>
              <a:t>Decision tree learning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533400"/>
            <a:ext cx="7162800" cy="536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smtClean="0">
                <a:ea typeface="宋体" charset="-122"/>
              </a:rPr>
              <a:t>Attribute-based representations</a:t>
            </a:r>
          </a:p>
        </p:txBody>
      </p:sp>
      <p:sp>
        <p:nvSpPr>
          <p:cNvPr id="23555"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pPr eaLnBrk="1" hangingPunct="1"/>
            <a:r>
              <a:rPr lang="en-US" altLang="zh-CN" sz="1800" smtClean="0">
                <a:ea typeface="宋体" charset="-122"/>
              </a:rPr>
              <a:t>Examples described by </a:t>
            </a:r>
            <a:r>
              <a:rPr lang="en-US" altLang="zh-CN" sz="1800" smtClean="0">
                <a:solidFill>
                  <a:srgbClr val="FF0000"/>
                </a:solidFill>
                <a:ea typeface="宋体" charset="-122"/>
              </a:rPr>
              <a:t>attribute values</a:t>
            </a:r>
            <a:r>
              <a:rPr lang="en-US" altLang="zh-CN" sz="1800" smtClean="0">
                <a:solidFill>
                  <a:schemeClr val="accent2"/>
                </a:solidFill>
                <a:ea typeface="宋体" charset="-122"/>
              </a:rPr>
              <a:t> </a:t>
            </a:r>
            <a:r>
              <a:rPr lang="en-US" altLang="zh-CN" sz="1800" smtClean="0">
                <a:ea typeface="宋体" charset="-122"/>
              </a:rPr>
              <a:t>(Boolean, discrete, continuous)</a:t>
            </a:r>
          </a:p>
          <a:p>
            <a:pPr eaLnBrk="1" hangingPunct="1"/>
            <a:r>
              <a:rPr lang="en-US" altLang="zh-CN" sz="1800" smtClean="0">
                <a:ea typeface="宋体" charset="-122"/>
              </a:rPr>
              <a:t>E.g., situations where I will/won't wait for a table:</a:t>
            </a:r>
          </a:p>
          <a:p>
            <a:pPr eaLnBrk="1" hangingPunct="1">
              <a:buFont typeface="Wingdings" pitchFamily="2" charset="2"/>
              <a:buNone/>
            </a:pPr>
            <a:endParaRPr lang="en-US" altLang="zh-CN" sz="1800" smtClean="0">
              <a:ea typeface="宋体" charset="-122"/>
            </a:endParaRPr>
          </a:p>
          <a:p>
            <a:pPr eaLnBrk="1" hangingPunct="1">
              <a:buFont typeface="Wingdings" pitchFamily="2" charset="2"/>
              <a:buNone/>
            </a:pPr>
            <a:endParaRPr lang="en-US" altLang="zh-CN" sz="1800" smtClean="0">
              <a:ea typeface="宋体" charset="-122"/>
            </a:endParaRPr>
          </a:p>
          <a:p>
            <a:pPr eaLnBrk="1" hangingPunct="1">
              <a:buFont typeface="Wingdings" pitchFamily="2" charset="2"/>
              <a:buNone/>
            </a:pPr>
            <a:endParaRPr lang="en-US" altLang="zh-CN" sz="1800" smtClean="0">
              <a:ea typeface="宋体" charset="-122"/>
            </a:endParaRPr>
          </a:p>
          <a:p>
            <a:pPr eaLnBrk="1" hangingPunct="1">
              <a:buFont typeface="Wingdings" pitchFamily="2" charset="2"/>
              <a:buNone/>
            </a:pPr>
            <a:endParaRPr lang="en-US" altLang="zh-CN" sz="1800" smtClean="0">
              <a:ea typeface="宋体" charset="-122"/>
            </a:endParaRPr>
          </a:p>
          <a:p>
            <a:pPr eaLnBrk="1" hangingPunct="1">
              <a:buFont typeface="Wingdings" pitchFamily="2" charset="2"/>
              <a:buNone/>
            </a:pPr>
            <a:endParaRPr lang="en-US" altLang="zh-CN" sz="1800" smtClean="0">
              <a:ea typeface="宋体" charset="-122"/>
            </a:endParaRPr>
          </a:p>
          <a:p>
            <a:pPr eaLnBrk="1" hangingPunct="1">
              <a:buFont typeface="Wingdings" pitchFamily="2" charset="2"/>
              <a:buNone/>
            </a:pPr>
            <a:endParaRPr lang="en-US" altLang="zh-CN" sz="1800" smtClean="0">
              <a:ea typeface="宋体" charset="-122"/>
            </a:endParaRPr>
          </a:p>
          <a:p>
            <a:pPr eaLnBrk="1" hangingPunct="1"/>
            <a:endParaRPr lang="en-US" altLang="zh-CN" sz="1800" smtClean="0">
              <a:solidFill>
                <a:schemeClr val="accent2"/>
              </a:solidFill>
              <a:ea typeface="宋体" charset="-122"/>
            </a:endParaRPr>
          </a:p>
          <a:p>
            <a:pPr eaLnBrk="1" hangingPunct="1"/>
            <a:endParaRPr lang="en-US" altLang="zh-CN" sz="1800" smtClean="0">
              <a:solidFill>
                <a:schemeClr val="accent2"/>
              </a:solidFill>
              <a:ea typeface="宋体" charset="-122"/>
            </a:endParaRPr>
          </a:p>
          <a:p>
            <a:pPr eaLnBrk="1" hangingPunct="1"/>
            <a:endParaRPr lang="en-US" altLang="zh-CN" sz="1800" smtClean="0">
              <a:solidFill>
                <a:schemeClr val="accent2"/>
              </a:solidFill>
              <a:ea typeface="宋体" charset="-122"/>
            </a:endParaRPr>
          </a:p>
          <a:p>
            <a:pPr eaLnBrk="1" hangingPunct="1"/>
            <a:endParaRPr lang="en-US" altLang="zh-CN" sz="1800" smtClean="0">
              <a:solidFill>
                <a:schemeClr val="accent2"/>
              </a:solidFill>
              <a:ea typeface="宋体" charset="-122"/>
            </a:endParaRPr>
          </a:p>
          <a:p>
            <a:pPr eaLnBrk="1" hangingPunct="1"/>
            <a:endParaRPr lang="en-US" altLang="zh-CN" sz="1800" smtClean="0">
              <a:solidFill>
                <a:schemeClr val="accent2"/>
              </a:solidFill>
              <a:ea typeface="宋体" charset="-122"/>
            </a:endParaRPr>
          </a:p>
          <a:p>
            <a:pPr eaLnBrk="1" hangingPunct="1"/>
            <a:r>
              <a:rPr lang="en-US" altLang="zh-CN" sz="1800" smtClean="0">
                <a:solidFill>
                  <a:srgbClr val="FF0000"/>
                </a:solidFill>
                <a:ea typeface="宋体" charset="-122"/>
              </a:rPr>
              <a:t>Classification </a:t>
            </a:r>
            <a:r>
              <a:rPr lang="en-US" altLang="zh-CN" sz="1800" smtClean="0">
                <a:ea typeface="宋体" charset="-122"/>
              </a:rPr>
              <a:t>of examples is </a:t>
            </a:r>
            <a:r>
              <a:rPr lang="en-US" altLang="zh-CN" sz="1800" smtClean="0">
                <a:solidFill>
                  <a:srgbClr val="FF0000"/>
                </a:solidFill>
                <a:ea typeface="宋体" charset="-122"/>
              </a:rPr>
              <a:t>positive </a:t>
            </a:r>
            <a:r>
              <a:rPr lang="en-US" altLang="zh-CN" sz="1800" smtClean="0">
                <a:ea typeface="宋体" charset="-122"/>
              </a:rPr>
              <a:t>(T) or </a:t>
            </a:r>
            <a:r>
              <a:rPr lang="en-US" altLang="zh-CN" sz="1800" smtClean="0">
                <a:solidFill>
                  <a:srgbClr val="FF0000"/>
                </a:solidFill>
                <a:ea typeface="宋体" charset="-122"/>
              </a:rPr>
              <a:t>negative</a:t>
            </a:r>
            <a:r>
              <a:rPr lang="en-US" altLang="zh-CN" sz="1800" smtClean="0">
                <a:ea typeface="宋体" charset="-122"/>
              </a:rPr>
              <a:t> (F)</a:t>
            </a:r>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9167" r="9766" b="19792"/>
          <a:stretch>
            <a:fillRect/>
          </a:stretch>
        </p:blipFill>
        <p:spPr bwMode="auto">
          <a:xfrm>
            <a:off x="1447800" y="2362200"/>
            <a:ext cx="6096000" cy="321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restaurant-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86000"/>
            <a:ext cx="5791200" cy="415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3"/>
          <p:cNvSpPr>
            <a:spLocks noGrp="1" noChangeArrowheads="1"/>
          </p:cNvSpPr>
          <p:nvPr>
            <p:ph type="title"/>
          </p:nvPr>
        </p:nvSpPr>
        <p:spPr/>
        <p:txBody>
          <a:bodyPr/>
          <a:lstStyle/>
          <a:p>
            <a:pPr eaLnBrk="1" hangingPunct="1"/>
            <a:r>
              <a:rPr lang="en-US" altLang="zh-CN" smtClean="0">
                <a:ea typeface="宋体" charset="-122"/>
              </a:rPr>
              <a:t>Decision trees</a:t>
            </a:r>
          </a:p>
        </p:txBody>
      </p:sp>
      <p:sp>
        <p:nvSpPr>
          <p:cNvPr id="24580" name="Rectangle 4" descr="Rectangle: Click to edit Master text styles&#10;Second level&#10;Third level&#10;Fourth level&#10;Fifth level"/>
          <p:cNvSpPr>
            <a:spLocks noGrp="1" noChangeArrowheads="1"/>
          </p:cNvSpPr>
          <p:nvPr>
            <p:ph type="body" idx="1"/>
          </p:nvPr>
        </p:nvSpPr>
        <p:spPr>
          <a:xfrm>
            <a:off x="838200" y="1447800"/>
            <a:ext cx="7772400" cy="4114800"/>
          </a:xfrm>
        </p:spPr>
        <p:txBody>
          <a:bodyPr/>
          <a:lstStyle/>
          <a:p>
            <a:pPr eaLnBrk="1" hangingPunct="1"/>
            <a:r>
              <a:rPr lang="en-US" altLang="zh-CN" sz="2400" dirty="0" smtClean="0">
                <a:ea typeface="宋体" charset="-122"/>
              </a:rPr>
              <a:t>One possible representation for hypotheses</a:t>
            </a:r>
          </a:p>
          <a:p>
            <a:pPr eaLnBrk="1" hangingPunct="1"/>
            <a:r>
              <a:rPr lang="en-US" altLang="zh-CN" sz="2400" dirty="0" smtClean="0">
                <a:ea typeface="宋体" charset="-122"/>
              </a:rPr>
              <a:t>E.g., here is the “true” tree for deciding whether to wait: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smtClean="0">
                <a:ea typeface="宋体" charset="-122"/>
              </a:rPr>
              <a:t>Expressiveness</a:t>
            </a:r>
          </a:p>
        </p:txBody>
      </p:sp>
      <p:sp>
        <p:nvSpPr>
          <p:cNvPr id="2560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zh-CN" sz="1800" smtClean="0">
                <a:ea typeface="宋体" charset="-122"/>
              </a:rPr>
              <a:t>Decision trees can express any function of the input attributes.</a:t>
            </a:r>
          </a:p>
          <a:p>
            <a:pPr eaLnBrk="1" hangingPunct="1">
              <a:lnSpc>
                <a:spcPct val="90000"/>
              </a:lnSpc>
            </a:pPr>
            <a:r>
              <a:rPr lang="en-US" altLang="zh-CN" sz="1800" smtClean="0">
                <a:ea typeface="宋体" charset="-122"/>
              </a:rPr>
              <a:t>E.g., for Boolean functions, truth table row </a:t>
            </a:r>
            <a:r>
              <a:rPr lang="en-US" altLang="zh-CN" sz="1800" smtClean="0">
                <a:ea typeface="宋体" charset="-122"/>
                <a:cs typeface="Arial" charset="0"/>
              </a:rPr>
              <a:t>→ </a:t>
            </a:r>
            <a:r>
              <a:rPr lang="en-US" altLang="zh-CN" sz="1800" smtClean="0">
                <a:ea typeface="宋体" charset="-122"/>
              </a:rPr>
              <a:t>path to leaf:</a:t>
            </a: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endParaRPr lang="en-US" altLang="zh-CN" sz="1800" smtClean="0">
              <a:ea typeface="宋体" charset="-122"/>
            </a:endParaRPr>
          </a:p>
          <a:p>
            <a:pPr eaLnBrk="1" hangingPunct="1">
              <a:lnSpc>
                <a:spcPct val="90000"/>
              </a:lnSpc>
            </a:pPr>
            <a:r>
              <a:rPr lang="en-US" altLang="zh-CN" sz="1800" smtClean="0">
                <a:ea typeface="宋体" charset="-122"/>
              </a:rPr>
              <a:t>Trivially, there is a consistent decision tree for any training set with one path to leaf for each example (unless </a:t>
            </a:r>
            <a:r>
              <a:rPr lang="en-US" altLang="zh-CN" sz="1800" i="1" smtClean="0">
                <a:ea typeface="宋体" charset="-122"/>
              </a:rPr>
              <a:t>f</a:t>
            </a:r>
            <a:r>
              <a:rPr lang="en-US" altLang="zh-CN" sz="1800" smtClean="0">
                <a:ea typeface="宋体" charset="-122"/>
              </a:rPr>
              <a:t> nondeterministic in </a:t>
            </a:r>
            <a:r>
              <a:rPr lang="en-US" altLang="zh-CN" sz="1800" i="1" smtClean="0">
                <a:ea typeface="宋体" charset="-122"/>
              </a:rPr>
              <a:t>x</a:t>
            </a:r>
            <a:r>
              <a:rPr lang="en-US" altLang="zh-CN" sz="1800" smtClean="0">
                <a:ea typeface="宋体" charset="-122"/>
              </a:rPr>
              <a:t>) but it probably won't generalize to new examples</a:t>
            </a:r>
          </a:p>
          <a:p>
            <a:pPr eaLnBrk="1" hangingPunct="1">
              <a:lnSpc>
                <a:spcPct val="90000"/>
              </a:lnSpc>
            </a:pPr>
            <a:endParaRPr lang="en-US" altLang="zh-CN" sz="1800" smtClean="0">
              <a:ea typeface="宋体" charset="-122"/>
            </a:endParaRPr>
          </a:p>
          <a:p>
            <a:pPr eaLnBrk="1" hangingPunct="1">
              <a:lnSpc>
                <a:spcPct val="90000"/>
              </a:lnSpc>
            </a:pPr>
            <a:r>
              <a:rPr lang="en-US" altLang="zh-CN" sz="1800" smtClean="0">
                <a:ea typeface="宋体" charset="-122"/>
              </a:rPr>
              <a:t>Prefer to find more </a:t>
            </a:r>
            <a:r>
              <a:rPr lang="en-US" altLang="zh-CN" sz="1800" smtClean="0">
                <a:solidFill>
                  <a:srgbClr val="FF0000"/>
                </a:solidFill>
                <a:ea typeface="宋体" charset="-122"/>
              </a:rPr>
              <a:t>compact </a:t>
            </a:r>
            <a:r>
              <a:rPr lang="en-US" altLang="zh-CN" sz="1800" smtClean="0">
                <a:ea typeface="宋体" charset="-122"/>
              </a:rPr>
              <a:t>decision trees</a:t>
            </a:r>
          </a:p>
        </p:txBody>
      </p:sp>
      <p:pic>
        <p:nvPicPr>
          <p:cNvPr id="25604" name="Picture 4" descr="xor-decision-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713038"/>
            <a:ext cx="57912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613" y="438150"/>
            <a:ext cx="7635875" cy="529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6705600" cy="4983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544513"/>
            <a:ext cx="7023100"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ltLang="zh-CN" smtClean="0">
                <a:ea typeface="宋体" charset="-122"/>
              </a:rPr>
              <a:t>Decision tree learning</a:t>
            </a:r>
          </a:p>
        </p:txBody>
      </p:sp>
      <p:sp>
        <p:nvSpPr>
          <p:cNvPr id="2969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eaLnBrk="1" hangingPunct="1"/>
            <a:r>
              <a:rPr lang="en-US" altLang="zh-CN" sz="2000" smtClean="0">
                <a:ea typeface="宋体" charset="-122"/>
              </a:rPr>
              <a:t>Aim: find a small tree consistent with the training examples</a:t>
            </a:r>
          </a:p>
          <a:p>
            <a:pPr eaLnBrk="1" hangingPunct="1"/>
            <a:r>
              <a:rPr lang="en-US" altLang="zh-CN" sz="2000" smtClean="0">
                <a:ea typeface="宋体" charset="-122"/>
              </a:rPr>
              <a:t>Idea: (recursively) choose "most significant" attribute as root of (sub)tree</a:t>
            </a:r>
          </a:p>
          <a:p>
            <a:pPr eaLnBrk="1" hangingPunct="1"/>
            <a:endParaRPr lang="en-US" altLang="zh-CN" sz="2000" smtClean="0">
              <a:ea typeface="宋体" charset="-122"/>
            </a:endParaRPr>
          </a:p>
        </p:txBody>
      </p:sp>
      <p:pic>
        <p:nvPicPr>
          <p:cNvPr id="29700" name="Picture 4"/>
          <p:cNvPicPr>
            <a:picLocks noChangeAspect="1" noChangeArrowheads="1"/>
          </p:cNvPicPr>
          <p:nvPr/>
        </p:nvPicPr>
        <p:blipFill>
          <a:blip r:embed="rId2">
            <a:extLst>
              <a:ext uri="{28A0092B-C50C-407E-A947-70E740481C1C}">
                <a14:useLocalDpi xmlns:a14="http://schemas.microsoft.com/office/drawing/2010/main" val="0"/>
              </a:ext>
            </a:extLst>
          </a:blip>
          <a:srcRect l="53906" t="23958" r="8984" b="27083"/>
          <a:stretch>
            <a:fillRect/>
          </a:stretch>
        </p:blipFill>
        <p:spPr bwMode="auto">
          <a:xfrm>
            <a:off x="838200" y="2743200"/>
            <a:ext cx="7239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ltLang="zh-CN" smtClean="0">
                <a:ea typeface="宋体" charset="-122"/>
              </a:rPr>
              <a:t>Choosing an attribute</a:t>
            </a:r>
          </a:p>
        </p:txBody>
      </p:sp>
      <p:sp>
        <p:nvSpPr>
          <p:cNvPr id="30723" name="Rectangle 3" descr="Rectangle: Click to edit Master text styles&#10;Second level&#10;Third level&#10;Fourth level&#10;Fifth level"/>
          <p:cNvSpPr>
            <a:spLocks noGrp="1" noChangeArrowheads="1"/>
          </p:cNvSpPr>
          <p:nvPr>
            <p:ph type="body" idx="1"/>
          </p:nvPr>
        </p:nvSpPr>
        <p:spPr>
          <a:xfrm>
            <a:off x="838200" y="1600200"/>
            <a:ext cx="7772400" cy="4114800"/>
          </a:xfrm>
        </p:spPr>
        <p:txBody>
          <a:bodyPr/>
          <a:lstStyle/>
          <a:p>
            <a:pPr eaLnBrk="1" hangingPunct="1"/>
            <a:r>
              <a:rPr lang="en-US" altLang="zh-CN" sz="2400" smtClean="0">
                <a:ea typeface="宋体" charset="-122"/>
              </a:rPr>
              <a:t>Idea: a good attribute splits the examples into subsets that are (ideally) "all positive" or "all negative"</a:t>
            </a:r>
          </a:p>
          <a:p>
            <a:pPr eaLnBrk="1" hangingPunct="1">
              <a:buFont typeface="Wingdings" pitchFamily="2" charset="2"/>
              <a:buNone/>
            </a:pPr>
            <a:r>
              <a:rPr lang="en-US" altLang="zh-CN" sz="2400" smtClean="0">
                <a:ea typeface="宋体" charset="-122"/>
              </a:rPr>
              <a:t>
</a:t>
            </a: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r>
              <a:rPr lang="en-US" altLang="zh-CN" sz="2400" i="1" smtClean="0">
                <a:ea typeface="宋体" charset="-122"/>
              </a:rPr>
              <a:t>Patrons?</a:t>
            </a:r>
            <a:r>
              <a:rPr lang="en-US" altLang="zh-CN" sz="2400" smtClean="0">
                <a:ea typeface="宋体" charset="-122"/>
              </a:rPr>
              <a:t> is a better choice</a:t>
            </a:r>
          </a:p>
        </p:txBody>
      </p:sp>
      <p:pic>
        <p:nvPicPr>
          <p:cNvPr id="30724" name="Picture 4" descr="restaurant-roo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19400"/>
            <a:ext cx="7620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4338"/>
            <a:ext cx="7974013"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zh-CN" smtClean="0">
                <a:ea typeface="宋体" charset="-122"/>
              </a:rPr>
              <a:t>Learning</a:t>
            </a:r>
          </a:p>
        </p:txBody>
      </p:sp>
      <p:sp>
        <p:nvSpPr>
          <p:cNvPr id="5123"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800" smtClean="0">
                <a:ea typeface="宋体" charset="-122"/>
              </a:rPr>
              <a:t>Learning is essential for unknown environments,</a:t>
            </a:r>
          </a:p>
          <a:p>
            <a:pPr lvl="1" eaLnBrk="1" hangingPunct="1"/>
            <a:r>
              <a:rPr lang="en-US" altLang="zh-CN" sz="2400" smtClean="0">
                <a:ea typeface="宋体" charset="-122"/>
              </a:rPr>
              <a:t>i.e., when designer lacks omniscience</a:t>
            </a:r>
          </a:p>
          <a:p>
            <a:pPr lvl="4" eaLnBrk="1" hangingPunct="1"/>
            <a:endParaRPr lang="en-US" altLang="zh-CN" sz="1800" smtClean="0">
              <a:ea typeface="宋体" charset="-122"/>
            </a:endParaRPr>
          </a:p>
          <a:p>
            <a:pPr eaLnBrk="1" hangingPunct="1"/>
            <a:r>
              <a:rPr lang="en-US" altLang="zh-CN" sz="2800" smtClean="0">
                <a:ea typeface="宋体" charset="-122"/>
              </a:rPr>
              <a:t>Learning is useful as a system construction method,</a:t>
            </a:r>
          </a:p>
          <a:p>
            <a:pPr lvl="1" eaLnBrk="1" hangingPunct="1"/>
            <a:r>
              <a:rPr lang="en-US" altLang="zh-CN" sz="2400" smtClean="0">
                <a:ea typeface="宋体" charset="-122"/>
              </a:rPr>
              <a:t>i.e., expose the agent to reality rather than trying to write it down</a:t>
            </a:r>
          </a:p>
          <a:p>
            <a:pPr lvl="4" eaLnBrk="1" hangingPunct="1"/>
            <a:endParaRPr lang="en-US" altLang="zh-CN" sz="1800" smtClean="0">
              <a:ea typeface="宋体" charset="-122"/>
            </a:endParaRPr>
          </a:p>
          <a:p>
            <a:pPr eaLnBrk="1" hangingPunct="1"/>
            <a:r>
              <a:rPr lang="en-US" altLang="zh-CN" sz="2800" smtClean="0">
                <a:ea typeface="宋体" charset="-122"/>
              </a:rPr>
              <a:t>Learning modifies the agent's decision mechanisms to improve performance</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738" y="520700"/>
            <a:ext cx="7391400" cy="5411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87375"/>
            <a:ext cx="6738938"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09600"/>
            <a:ext cx="720883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88" y="663575"/>
            <a:ext cx="75311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598488"/>
            <a:ext cx="7142163"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smtClean="0">
                <a:ea typeface="宋体" charset="-122"/>
              </a:rPr>
              <a:t>Using information theory</a:t>
            </a:r>
          </a:p>
        </p:txBody>
      </p:sp>
      <p:sp>
        <p:nvSpPr>
          <p:cNvPr id="37891" name="Rectangle 3" descr="Rectangle: Click to edit Master text styles&#10;Second level&#10;Third level&#10;Fourth level&#10;Fifth level"/>
          <p:cNvSpPr>
            <a:spLocks noGrp="1" noChangeArrowheads="1"/>
          </p:cNvSpPr>
          <p:nvPr>
            <p:ph type="body" idx="1"/>
          </p:nvPr>
        </p:nvSpPr>
        <p:spPr/>
        <p:txBody>
          <a:bodyPr/>
          <a:lstStyle/>
          <a:p>
            <a:pPr eaLnBrk="1" hangingPunct="1"/>
            <a:r>
              <a:rPr lang="en-US" altLang="zh-CN" sz="2800" smtClean="0">
                <a:ea typeface="宋体" charset="-122"/>
              </a:rPr>
              <a:t>To implement </a:t>
            </a:r>
            <a:r>
              <a:rPr lang="en-US" altLang="zh-CN" sz="2800" b="1" smtClean="0">
                <a:latin typeface="Courier New" pitchFamily="49" charset="0"/>
                <a:ea typeface="宋体" charset="-122"/>
              </a:rPr>
              <a:t>Choose-Attribute</a:t>
            </a:r>
            <a:r>
              <a:rPr lang="en-US" altLang="zh-CN" sz="2800" smtClean="0">
                <a:ea typeface="宋体" charset="-122"/>
              </a:rPr>
              <a:t> in the DTL algorithm</a:t>
            </a:r>
          </a:p>
          <a:p>
            <a:pPr eaLnBrk="1" hangingPunct="1"/>
            <a:r>
              <a:rPr lang="en-US" altLang="zh-CN" sz="2800" smtClean="0">
                <a:ea typeface="宋体" charset="-122"/>
              </a:rPr>
              <a:t>For a training set containing </a:t>
            </a:r>
            <a:r>
              <a:rPr lang="en-US" altLang="zh-CN" sz="2800" i="1" smtClean="0">
                <a:ea typeface="宋体" charset="-122"/>
              </a:rPr>
              <a:t>p</a:t>
            </a:r>
            <a:r>
              <a:rPr lang="en-US" altLang="zh-CN" sz="2800" smtClean="0">
                <a:ea typeface="宋体" charset="-122"/>
              </a:rPr>
              <a:t> positive examples and </a:t>
            </a:r>
            <a:r>
              <a:rPr lang="en-US" altLang="zh-CN" sz="2800" i="1" smtClean="0">
                <a:ea typeface="宋体" charset="-122"/>
              </a:rPr>
              <a:t>n</a:t>
            </a:r>
            <a:r>
              <a:rPr lang="en-US" altLang="zh-CN" sz="2800" smtClean="0">
                <a:ea typeface="宋体" charset="-122"/>
              </a:rPr>
              <a:t> negative examples, the average amount of information contained in a correct answer is:</a:t>
            </a:r>
          </a:p>
          <a:p>
            <a:pPr algn="ctr" eaLnBrk="1" hangingPunct="1">
              <a:buFont typeface="Wingdings" pitchFamily="2" charset="2"/>
              <a:buNone/>
            </a:pPr>
            <a:endParaRPr lang="en-US" altLang="zh-CN" sz="2800" smtClean="0">
              <a:ea typeface="宋体" charset="-122"/>
            </a:endParaRPr>
          </a:p>
        </p:txBody>
      </p:sp>
      <p:graphicFrame>
        <p:nvGraphicFramePr>
          <p:cNvPr id="37892" name="Object 4"/>
          <p:cNvGraphicFramePr>
            <a:graphicFrameLocks noChangeAspect="1"/>
          </p:cNvGraphicFramePr>
          <p:nvPr/>
        </p:nvGraphicFramePr>
        <p:xfrm>
          <a:off x="1295400" y="4648200"/>
          <a:ext cx="6400800" cy="806450"/>
        </p:xfrm>
        <a:graphic>
          <a:graphicData uri="http://schemas.openxmlformats.org/presentationml/2006/ole">
            <mc:AlternateContent xmlns:mc="http://schemas.openxmlformats.org/markup-compatibility/2006">
              <mc:Choice xmlns:v="urn:schemas-microsoft-com:vml" Requires="v">
                <p:oleObj spid="_x0000_s37907" name="Equation" r:id="rId3" imgW="3327400" imgH="419100" progId="Equation.3">
                  <p:embed/>
                </p:oleObj>
              </mc:Choice>
              <mc:Fallback>
                <p:oleObj name="Equation" r:id="rId3" imgW="3327400" imgH="4191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648200"/>
                        <a:ext cx="6400800"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smtClean="0">
                <a:ea typeface="宋体" charset="-122"/>
              </a:rPr>
              <a:t>Information gain</a:t>
            </a:r>
          </a:p>
        </p:txBody>
      </p:sp>
      <p:sp>
        <p:nvSpPr>
          <p:cNvPr id="38915"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eaLnBrk="1" hangingPunct="1"/>
            <a:r>
              <a:rPr lang="en-US" altLang="zh-CN" sz="2400" smtClean="0">
                <a:ea typeface="宋体" charset="-122"/>
              </a:rPr>
              <a:t>A chosen attribute </a:t>
            </a:r>
            <a:r>
              <a:rPr lang="en-US" altLang="zh-CN" sz="2400" i="1" smtClean="0">
                <a:ea typeface="宋体" charset="-122"/>
              </a:rPr>
              <a:t>A</a:t>
            </a:r>
            <a:r>
              <a:rPr lang="en-US" altLang="zh-CN" sz="2400" smtClean="0">
                <a:ea typeface="宋体" charset="-122"/>
              </a:rPr>
              <a:t> divides the training set </a:t>
            </a:r>
            <a:r>
              <a:rPr lang="en-US" altLang="zh-CN" sz="2400" i="1" smtClean="0">
                <a:ea typeface="宋体" charset="-122"/>
              </a:rPr>
              <a:t>E</a:t>
            </a:r>
            <a:r>
              <a:rPr lang="en-US" altLang="zh-CN" sz="2400" smtClean="0">
                <a:ea typeface="宋体" charset="-122"/>
              </a:rPr>
              <a:t> into subsets </a:t>
            </a:r>
            <a:r>
              <a:rPr lang="en-US" altLang="zh-CN" sz="2400" i="1" smtClean="0">
                <a:ea typeface="宋体" charset="-122"/>
              </a:rPr>
              <a:t>E</a:t>
            </a:r>
            <a:r>
              <a:rPr lang="en-US" altLang="zh-CN" sz="2400" i="1" baseline="-25000" smtClean="0">
                <a:ea typeface="宋体" charset="-122"/>
              </a:rPr>
              <a:t>1</a:t>
            </a:r>
            <a:r>
              <a:rPr lang="en-US" altLang="zh-CN" sz="2400" smtClean="0">
                <a:ea typeface="宋体" charset="-122"/>
              </a:rPr>
              <a:t>, … , </a:t>
            </a:r>
            <a:r>
              <a:rPr lang="en-US" altLang="zh-CN" sz="2400" i="1" smtClean="0">
                <a:ea typeface="宋体" charset="-122"/>
              </a:rPr>
              <a:t>E</a:t>
            </a:r>
            <a:r>
              <a:rPr lang="en-US" altLang="zh-CN" sz="2400" i="1" baseline="-25000" smtClean="0">
                <a:latin typeface="Monotype Corsiva" pitchFamily="66" charset="0"/>
                <a:ea typeface="宋体" charset="-122"/>
              </a:rPr>
              <a:t>v</a:t>
            </a:r>
            <a:r>
              <a:rPr lang="en-US" altLang="zh-CN" sz="2400" smtClean="0">
                <a:ea typeface="宋体" charset="-122"/>
              </a:rPr>
              <a:t> according to their values for </a:t>
            </a:r>
            <a:r>
              <a:rPr lang="en-US" altLang="zh-CN" sz="2400" i="1" smtClean="0">
                <a:ea typeface="宋体" charset="-122"/>
              </a:rPr>
              <a:t>A</a:t>
            </a:r>
            <a:r>
              <a:rPr lang="en-US" altLang="zh-CN" sz="2400" smtClean="0">
                <a:ea typeface="宋体" charset="-122"/>
              </a:rPr>
              <a:t>, where </a:t>
            </a:r>
            <a:r>
              <a:rPr lang="en-US" altLang="zh-CN" sz="2400" i="1" smtClean="0">
                <a:ea typeface="宋体" charset="-122"/>
              </a:rPr>
              <a:t>A</a:t>
            </a:r>
            <a:r>
              <a:rPr lang="en-US" altLang="zh-CN" sz="2400" smtClean="0">
                <a:ea typeface="宋体" charset="-122"/>
              </a:rPr>
              <a:t> has </a:t>
            </a:r>
            <a:r>
              <a:rPr lang="en-US" altLang="zh-CN" sz="2400" i="1" smtClean="0">
                <a:latin typeface="Monotype Corsiva" pitchFamily="66" charset="0"/>
                <a:ea typeface="宋体" charset="-122"/>
              </a:rPr>
              <a:t>v</a:t>
            </a:r>
            <a:r>
              <a:rPr lang="en-US" altLang="zh-CN" sz="2400" smtClean="0">
                <a:ea typeface="宋体" charset="-122"/>
              </a:rPr>
              <a:t> distinct values.</a:t>
            </a: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r>
              <a:rPr lang="en-US" altLang="zh-CN" sz="2400" smtClean="0">
                <a:ea typeface="宋体" charset="-122"/>
              </a:rPr>
              <a:t>Information Gain (IG) or reduction in entropy from the attribute test:</a:t>
            </a:r>
          </a:p>
          <a:p>
            <a:pPr eaLnBrk="1" hangingPunct="1"/>
            <a:endParaRPr lang="en-US" altLang="zh-CN" sz="2400" smtClean="0">
              <a:ea typeface="宋体" charset="-122"/>
            </a:endParaRPr>
          </a:p>
          <a:p>
            <a:pPr eaLnBrk="1" hangingPunct="1"/>
            <a:endParaRPr lang="en-US" altLang="zh-CN" sz="2400" smtClean="0">
              <a:ea typeface="宋体" charset="-122"/>
            </a:endParaRPr>
          </a:p>
          <a:p>
            <a:pPr eaLnBrk="1" hangingPunct="1"/>
            <a:r>
              <a:rPr lang="en-US" altLang="zh-CN" sz="2400" smtClean="0">
                <a:ea typeface="宋体" charset="-122"/>
              </a:rPr>
              <a:t>Choose the attribute with the largest IG</a:t>
            </a:r>
          </a:p>
        </p:txBody>
      </p:sp>
      <p:graphicFrame>
        <p:nvGraphicFramePr>
          <p:cNvPr id="38916" name="Object 4"/>
          <p:cNvGraphicFramePr>
            <a:graphicFrameLocks noChangeAspect="1"/>
          </p:cNvGraphicFramePr>
          <p:nvPr/>
        </p:nvGraphicFramePr>
        <p:xfrm>
          <a:off x="1371600" y="2743200"/>
          <a:ext cx="5715000" cy="935038"/>
        </p:xfrm>
        <a:graphic>
          <a:graphicData uri="http://schemas.openxmlformats.org/presentationml/2006/ole">
            <mc:AlternateContent xmlns:mc="http://schemas.openxmlformats.org/markup-compatibility/2006">
              <mc:Choice xmlns:v="urn:schemas-microsoft-com:vml" Requires="v">
                <p:oleObj spid="_x0000_s38946" name="Equation" r:id="rId3" imgW="2717800" imgH="444500" progId="Equation.3">
                  <p:embed/>
                </p:oleObj>
              </mc:Choice>
              <mc:Fallback>
                <p:oleObj name="Equation" r:id="rId3" imgW="2717800" imgH="4445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743200"/>
                        <a:ext cx="5715000" cy="935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1295400" y="4419600"/>
          <a:ext cx="5867400" cy="982663"/>
        </p:xfrm>
        <a:graphic>
          <a:graphicData uri="http://schemas.openxmlformats.org/presentationml/2006/ole">
            <mc:AlternateContent xmlns:mc="http://schemas.openxmlformats.org/markup-compatibility/2006">
              <mc:Choice xmlns:v="urn:schemas-microsoft-com:vml" Requires="v">
                <p:oleObj spid="_x0000_s38947" name="Equation" r:id="rId5" imgW="2501900" imgH="419100" progId="Equation.3">
                  <p:embed/>
                </p:oleObj>
              </mc:Choice>
              <mc:Fallback>
                <p:oleObj name="Equation" r:id="rId5" imgW="2501900" imgH="4191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419600"/>
                        <a:ext cx="5867400"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smtClean="0">
                <a:ea typeface="宋体" charset="-122"/>
              </a:rPr>
              <a:t>Information gain</a:t>
            </a:r>
          </a:p>
        </p:txBody>
      </p:sp>
      <p:sp>
        <p:nvSpPr>
          <p:cNvPr id="39939"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pPr eaLnBrk="1" hangingPunct="1">
              <a:buFont typeface="Wingdings" pitchFamily="2" charset="2"/>
              <a:buNone/>
            </a:pPr>
            <a:r>
              <a:rPr lang="en-US" altLang="zh-CN" sz="2000" smtClean="0">
                <a:ea typeface="宋体" charset="-122"/>
              </a:rPr>
              <a:t>For the training set, </a:t>
            </a:r>
            <a:r>
              <a:rPr lang="en-US" altLang="zh-CN" sz="2000" i="1" smtClean="0">
                <a:latin typeface="Monotype Corsiva" pitchFamily="66" charset="0"/>
                <a:ea typeface="宋体" charset="-122"/>
              </a:rPr>
              <a:t>p</a:t>
            </a:r>
            <a:r>
              <a:rPr lang="en-US" altLang="zh-CN" sz="2000" i="1" smtClean="0">
                <a:ea typeface="宋体" charset="-122"/>
              </a:rPr>
              <a:t> = </a:t>
            </a:r>
            <a:r>
              <a:rPr lang="en-US" altLang="zh-CN" sz="2000" i="1" smtClean="0">
                <a:latin typeface="Monotype Corsiva" pitchFamily="66" charset="0"/>
                <a:ea typeface="宋体" charset="-122"/>
              </a:rPr>
              <a:t>n</a:t>
            </a:r>
            <a:r>
              <a:rPr lang="en-US" altLang="zh-CN" sz="2000" i="1" smtClean="0">
                <a:ea typeface="宋体" charset="-122"/>
              </a:rPr>
              <a:t> = 6, I(6/12, 6/12) = 1</a:t>
            </a:r>
            <a:r>
              <a:rPr lang="en-US" altLang="zh-CN" sz="2000" smtClean="0">
                <a:ea typeface="宋体" charset="-122"/>
              </a:rPr>
              <a:t> bit</a:t>
            </a:r>
          </a:p>
          <a:p>
            <a:pPr eaLnBrk="1" hangingPunct="1">
              <a:buFont typeface="Wingdings" pitchFamily="2" charset="2"/>
              <a:buNone/>
            </a:pPr>
            <a:endParaRPr lang="en-US" altLang="zh-CN" sz="2000" smtClean="0">
              <a:ea typeface="宋体" charset="-122"/>
            </a:endParaRPr>
          </a:p>
          <a:p>
            <a:pPr eaLnBrk="1" hangingPunct="1">
              <a:buFont typeface="Wingdings" pitchFamily="2" charset="2"/>
              <a:buNone/>
            </a:pPr>
            <a:r>
              <a:rPr lang="en-US" altLang="zh-CN" sz="2000" smtClean="0">
                <a:ea typeface="宋体" charset="-122"/>
              </a:rPr>
              <a:t>Consider the attributes </a:t>
            </a:r>
            <a:r>
              <a:rPr lang="en-US" altLang="zh-CN" sz="2000" i="1" smtClean="0">
                <a:ea typeface="宋体" charset="-122"/>
              </a:rPr>
              <a:t>Patrons</a:t>
            </a:r>
            <a:r>
              <a:rPr lang="en-US" altLang="zh-CN" sz="2000" smtClean="0">
                <a:ea typeface="宋体" charset="-122"/>
              </a:rPr>
              <a:t> and </a:t>
            </a:r>
            <a:r>
              <a:rPr lang="en-US" altLang="zh-CN" sz="2000" i="1" smtClean="0">
                <a:ea typeface="宋体" charset="-122"/>
              </a:rPr>
              <a:t>Type</a:t>
            </a:r>
            <a:r>
              <a:rPr lang="en-US" altLang="zh-CN" sz="2000" smtClean="0">
                <a:ea typeface="宋体" charset="-122"/>
              </a:rPr>
              <a:t> (and others too):</a:t>
            </a:r>
          </a:p>
          <a:p>
            <a:pPr eaLnBrk="1" hangingPunct="1"/>
            <a:endParaRPr lang="en-US" altLang="zh-CN" sz="2000" smtClean="0">
              <a:ea typeface="宋体" charset="-122"/>
            </a:endParaRPr>
          </a:p>
          <a:p>
            <a:pPr eaLnBrk="1" hangingPunct="1"/>
            <a:endParaRPr lang="en-US" altLang="zh-CN" sz="2000" smtClean="0">
              <a:ea typeface="宋体" charset="-122"/>
            </a:endParaRPr>
          </a:p>
          <a:p>
            <a:pPr eaLnBrk="1" hangingPunct="1"/>
            <a:endParaRPr lang="en-US" altLang="zh-CN" sz="2000" smtClean="0">
              <a:ea typeface="宋体" charset="-122"/>
            </a:endParaRPr>
          </a:p>
          <a:p>
            <a:pPr eaLnBrk="1" hangingPunct="1">
              <a:buFont typeface="Wingdings" pitchFamily="2" charset="2"/>
              <a:buNone/>
            </a:pPr>
            <a:endParaRPr lang="en-US" altLang="zh-CN" sz="2000" i="1" smtClean="0">
              <a:ea typeface="宋体" charset="-122"/>
            </a:endParaRPr>
          </a:p>
          <a:p>
            <a:pPr eaLnBrk="1" hangingPunct="1">
              <a:buFont typeface="Wingdings" pitchFamily="2" charset="2"/>
              <a:buNone/>
            </a:pPr>
            <a:endParaRPr lang="en-US" altLang="zh-CN" sz="2000" i="1" smtClean="0">
              <a:ea typeface="宋体" charset="-122"/>
            </a:endParaRPr>
          </a:p>
          <a:p>
            <a:pPr eaLnBrk="1" hangingPunct="1">
              <a:buFont typeface="Wingdings" pitchFamily="2" charset="2"/>
              <a:buNone/>
            </a:pPr>
            <a:r>
              <a:rPr lang="en-US" altLang="zh-CN" sz="2400" i="1" smtClean="0">
                <a:ea typeface="宋体" charset="-122"/>
              </a:rPr>
              <a:t>Patrons</a:t>
            </a:r>
            <a:r>
              <a:rPr lang="en-US" altLang="zh-CN" sz="2400" smtClean="0">
                <a:ea typeface="宋体" charset="-122"/>
              </a:rPr>
              <a:t> has the highest IG of all attributes and so is chosen by the DTL algorithm as the root</a:t>
            </a:r>
          </a:p>
        </p:txBody>
      </p:sp>
      <p:graphicFrame>
        <p:nvGraphicFramePr>
          <p:cNvPr id="39940" name="Object 4"/>
          <p:cNvGraphicFramePr>
            <a:graphicFrameLocks noChangeAspect="1"/>
          </p:cNvGraphicFramePr>
          <p:nvPr/>
        </p:nvGraphicFramePr>
        <p:xfrm>
          <a:off x="762000" y="2895600"/>
          <a:ext cx="7467600" cy="1362075"/>
        </p:xfrm>
        <a:graphic>
          <a:graphicData uri="http://schemas.openxmlformats.org/presentationml/2006/ole">
            <mc:AlternateContent xmlns:mc="http://schemas.openxmlformats.org/markup-compatibility/2006">
              <mc:Choice xmlns:v="urn:schemas-microsoft-com:vml" Requires="v">
                <p:oleObj spid="_x0000_s39955" name="Equation" r:id="rId3" imgW="4457700" imgH="812800" progId="Equation.3">
                  <p:embed/>
                </p:oleObj>
              </mc:Choice>
              <mc:Fallback>
                <p:oleObj name="Equation" r:id="rId3" imgW="4457700" imgH="812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895600"/>
                        <a:ext cx="7467600"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zh-CN" smtClean="0">
                <a:ea typeface="宋体" charset="-122"/>
              </a:rPr>
              <a:t>Example contd.</a:t>
            </a:r>
          </a:p>
        </p:txBody>
      </p:sp>
      <p:sp>
        <p:nvSpPr>
          <p:cNvPr id="40963" name="Rectangle 3" descr="Rectangle: Click to edit Master text styles&#10;Second level&#10;Third level&#10;Fourth level&#10;Fifth level"/>
          <p:cNvSpPr>
            <a:spLocks noGrp="1" noChangeArrowheads="1"/>
          </p:cNvSpPr>
          <p:nvPr>
            <p:ph type="body" idx="1"/>
          </p:nvPr>
        </p:nvSpPr>
        <p:spPr>
          <a:xfrm>
            <a:off x="838200" y="1752600"/>
            <a:ext cx="7772400" cy="4114800"/>
          </a:xfrm>
        </p:spPr>
        <p:txBody>
          <a:bodyPr/>
          <a:lstStyle/>
          <a:p>
            <a:pPr eaLnBrk="1" hangingPunct="1"/>
            <a:r>
              <a:rPr lang="en-US" altLang="zh-CN" sz="2400" smtClean="0">
                <a:ea typeface="宋体" charset="-122"/>
              </a:rPr>
              <a:t>Decision tree learned from the 12 examples:</a:t>
            </a: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buFont typeface="Wingdings" pitchFamily="2" charset="2"/>
              <a:buNone/>
            </a:pPr>
            <a:endParaRPr lang="en-US" altLang="zh-CN" sz="2400" smtClean="0">
              <a:ea typeface="宋体" charset="-122"/>
            </a:endParaRPr>
          </a:p>
          <a:p>
            <a:pPr eaLnBrk="1" hangingPunct="1"/>
            <a:r>
              <a:rPr lang="en-US" altLang="zh-CN" sz="2400" smtClean="0">
                <a:ea typeface="宋体" charset="-122"/>
              </a:rPr>
              <a:t>Substantially simpler than “true” tree---a more complex hypothesis isn’t justified by small amount of data</a:t>
            </a:r>
          </a:p>
        </p:txBody>
      </p:sp>
      <p:pic>
        <p:nvPicPr>
          <p:cNvPr id="40964" name="Picture 4" descr="induced-restaurant-tre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133600"/>
            <a:ext cx="4038600" cy="324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restaurant-dtl-cur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33713"/>
            <a:ext cx="51054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Rectangle 3"/>
          <p:cNvSpPr>
            <a:spLocks noGrp="1" noChangeArrowheads="1"/>
          </p:cNvSpPr>
          <p:nvPr>
            <p:ph type="title"/>
          </p:nvPr>
        </p:nvSpPr>
        <p:spPr/>
        <p:txBody>
          <a:bodyPr/>
          <a:lstStyle/>
          <a:p>
            <a:pPr eaLnBrk="1" hangingPunct="1"/>
            <a:r>
              <a:rPr lang="en-US" altLang="zh-CN" smtClean="0">
                <a:ea typeface="宋体" charset="-122"/>
              </a:rPr>
              <a:t>Performance measurement</a:t>
            </a:r>
          </a:p>
        </p:txBody>
      </p:sp>
      <p:sp>
        <p:nvSpPr>
          <p:cNvPr id="41988" name="Rectangle 4" descr="Rectangle: Click to edit Master text styles&#10;Second level&#10;Third level&#10;Fourth level&#10;Fifth level"/>
          <p:cNvSpPr>
            <a:spLocks noGrp="1" noChangeArrowheads="1"/>
          </p:cNvSpPr>
          <p:nvPr>
            <p:ph type="body" idx="1"/>
          </p:nvPr>
        </p:nvSpPr>
        <p:spPr>
          <a:xfrm>
            <a:off x="838200" y="1524000"/>
            <a:ext cx="7772400" cy="4114800"/>
          </a:xfrm>
        </p:spPr>
        <p:txBody>
          <a:bodyPr/>
          <a:lstStyle/>
          <a:p>
            <a:pPr marL="609600" indent="-609600" eaLnBrk="1" hangingPunct="1"/>
            <a:r>
              <a:rPr lang="en-US" altLang="zh-CN" sz="2000" smtClean="0">
                <a:ea typeface="宋体" charset="-122"/>
              </a:rPr>
              <a:t>How do we know that </a:t>
            </a:r>
            <a:r>
              <a:rPr lang="en-US" altLang="zh-CN" sz="2000" i="1" smtClean="0">
                <a:ea typeface="宋体" charset="-122"/>
              </a:rPr>
              <a:t>h </a:t>
            </a:r>
            <a:r>
              <a:rPr lang="en-US" altLang="zh-CN" sz="2000" i="1" smtClean="0">
                <a:ea typeface="宋体" charset="-122"/>
                <a:cs typeface="Arial" charset="0"/>
              </a:rPr>
              <a:t>≈ </a:t>
            </a:r>
            <a:r>
              <a:rPr lang="en-US" altLang="zh-CN" sz="2000" i="1" smtClean="0">
                <a:ea typeface="宋体" charset="-122"/>
              </a:rPr>
              <a:t>f </a:t>
            </a:r>
            <a:r>
              <a:rPr lang="en-US" altLang="zh-CN" sz="2000" smtClean="0">
                <a:ea typeface="宋体" charset="-122"/>
              </a:rPr>
              <a:t>?</a:t>
            </a:r>
          </a:p>
          <a:p>
            <a:pPr marL="990600" lvl="1" indent="-533400" eaLnBrk="1" hangingPunct="1">
              <a:buFontTx/>
              <a:buAutoNum type="arabicPeriod"/>
            </a:pPr>
            <a:r>
              <a:rPr lang="en-US" altLang="zh-CN" sz="1800" smtClean="0">
                <a:ea typeface="宋体" charset="-122"/>
              </a:rPr>
              <a:t>Use theorems of computational/statistical learning theory</a:t>
            </a:r>
          </a:p>
          <a:p>
            <a:pPr marL="990600" lvl="1" indent="-533400" eaLnBrk="1" hangingPunct="1">
              <a:buFontTx/>
              <a:buAutoNum type="arabicPeriod"/>
            </a:pPr>
            <a:r>
              <a:rPr lang="en-US" altLang="zh-CN" sz="1800" smtClean="0">
                <a:ea typeface="宋体" charset="-122"/>
              </a:rPr>
              <a:t>Try </a:t>
            </a:r>
            <a:r>
              <a:rPr lang="en-US" altLang="zh-CN" sz="1800" i="1" smtClean="0">
                <a:ea typeface="宋体" charset="-122"/>
              </a:rPr>
              <a:t>h</a:t>
            </a:r>
            <a:r>
              <a:rPr lang="en-US" altLang="zh-CN" sz="1800" smtClean="0">
                <a:ea typeface="宋体" charset="-122"/>
              </a:rPr>
              <a:t> on a new </a:t>
            </a:r>
            <a:r>
              <a:rPr lang="en-US" altLang="zh-CN" sz="1800" smtClean="0">
                <a:solidFill>
                  <a:srgbClr val="FF0000"/>
                </a:solidFill>
                <a:ea typeface="宋体" charset="-122"/>
              </a:rPr>
              <a:t>test set</a:t>
            </a:r>
            <a:r>
              <a:rPr lang="en-US" altLang="zh-CN" sz="1800" smtClean="0">
                <a:ea typeface="宋体" charset="-122"/>
              </a:rPr>
              <a:t> of examples</a:t>
            </a:r>
          </a:p>
          <a:p>
            <a:pPr marL="1371600" lvl="2" indent="-457200" eaLnBrk="1" hangingPunct="1">
              <a:buFont typeface="Wingdings" pitchFamily="2" charset="2"/>
              <a:buNone/>
            </a:pPr>
            <a:r>
              <a:rPr lang="en-US" altLang="zh-CN" sz="1600" smtClean="0">
                <a:ea typeface="宋体" charset="-122"/>
              </a:rPr>
              <a:t>(use </a:t>
            </a:r>
            <a:r>
              <a:rPr lang="en-US" altLang="zh-CN" sz="1600" smtClean="0">
                <a:solidFill>
                  <a:srgbClr val="FF0000"/>
                </a:solidFill>
                <a:ea typeface="宋体" charset="-122"/>
              </a:rPr>
              <a:t>same </a:t>
            </a:r>
            <a:r>
              <a:rPr lang="en-US" altLang="zh-CN" sz="1600" smtClean="0">
                <a:ea typeface="宋体" charset="-122"/>
              </a:rPr>
              <a:t>distribution over example space as training set)</a:t>
            </a:r>
          </a:p>
          <a:p>
            <a:pPr marL="609600" indent="-609600" eaLnBrk="1" hangingPunct="1">
              <a:buFont typeface="Wingdings" pitchFamily="2" charset="2"/>
              <a:buNone/>
            </a:pPr>
            <a:r>
              <a:rPr lang="en-US" altLang="zh-CN" sz="2000" smtClean="0">
                <a:solidFill>
                  <a:srgbClr val="FF0000"/>
                </a:solidFill>
                <a:ea typeface="宋体" charset="-122"/>
              </a:rPr>
              <a:t>Learning curve</a:t>
            </a:r>
            <a:r>
              <a:rPr lang="en-US" altLang="zh-CN" sz="2000" smtClean="0">
                <a:solidFill>
                  <a:schemeClr val="accent2"/>
                </a:solidFill>
                <a:ea typeface="宋体" charset="-122"/>
              </a:rPr>
              <a:t> </a:t>
            </a:r>
            <a:r>
              <a:rPr lang="en-US" altLang="zh-CN" sz="2000" smtClean="0">
                <a:ea typeface="宋体" charset="-122"/>
              </a:rPr>
              <a:t>= % correct on test set as a function of training set size</a:t>
            </a:r>
          </a:p>
          <a:p>
            <a:pPr marL="609600" indent="-609600" eaLnBrk="1" hangingPunct="1">
              <a:buFont typeface="Wingdings" pitchFamily="2" charset="2"/>
              <a:buNone/>
            </a:pPr>
            <a:endParaRPr lang="en-US" altLang="zh-CN" sz="2000" smtClean="0">
              <a:ea typeface="宋体"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CN" smtClean="0">
                <a:ea typeface="宋体" charset="-122"/>
              </a:rPr>
              <a:t>Learning agents</a:t>
            </a:r>
          </a:p>
        </p:txBody>
      </p:sp>
      <p:pic>
        <p:nvPicPr>
          <p:cNvPr id="6147" name="Picture 3" descr="learning-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371600"/>
            <a:ext cx="7315200" cy="513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88" y="631825"/>
            <a:ext cx="7672387"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81000"/>
            <a:ext cx="7772400" cy="596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4895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041" y="525517"/>
            <a:ext cx="844616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7788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470693"/>
            <a:ext cx="7991548" cy="5549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3797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22" y="625366"/>
            <a:ext cx="8145921"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206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72965"/>
            <a:ext cx="8010196"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4327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117" y="609600"/>
            <a:ext cx="7779404"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799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59" y="551793"/>
            <a:ext cx="782736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677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715" y="1219200"/>
            <a:ext cx="8304095"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9904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841" y="827690"/>
            <a:ext cx="8089498"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9497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CN" smtClean="0">
                <a:ea typeface="宋体" charset="-122"/>
              </a:rPr>
              <a:t>Learning element</a:t>
            </a:r>
          </a:p>
        </p:txBody>
      </p:sp>
      <p:sp>
        <p:nvSpPr>
          <p:cNvPr id="7171"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80000"/>
              </a:lnSpc>
            </a:pPr>
            <a:r>
              <a:rPr lang="en-US" altLang="zh-CN" sz="2800" smtClean="0">
                <a:ea typeface="宋体" charset="-122"/>
              </a:rPr>
              <a:t>Design of a learning element is affected by</a:t>
            </a:r>
          </a:p>
          <a:p>
            <a:pPr lvl="1" eaLnBrk="1" hangingPunct="1">
              <a:lnSpc>
                <a:spcPct val="80000"/>
              </a:lnSpc>
            </a:pPr>
            <a:r>
              <a:rPr lang="en-US" altLang="zh-CN" sz="2400" smtClean="0">
                <a:ea typeface="宋体" charset="-122"/>
              </a:rPr>
              <a:t>Which components of the performance element are to be learned</a:t>
            </a:r>
          </a:p>
          <a:p>
            <a:pPr lvl="1" eaLnBrk="1" hangingPunct="1">
              <a:lnSpc>
                <a:spcPct val="80000"/>
              </a:lnSpc>
            </a:pPr>
            <a:r>
              <a:rPr lang="en-US" altLang="zh-CN" sz="2400" smtClean="0">
                <a:ea typeface="宋体" charset="-122"/>
              </a:rPr>
              <a:t>What feedback is available to learn these components</a:t>
            </a:r>
          </a:p>
          <a:p>
            <a:pPr lvl="1" eaLnBrk="1" hangingPunct="1">
              <a:lnSpc>
                <a:spcPct val="80000"/>
              </a:lnSpc>
            </a:pPr>
            <a:r>
              <a:rPr lang="en-US" altLang="zh-CN" sz="2400" smtClean="0">
                <a:ea typeface="宋体" charset="-122"/>
              </a:rPr>
              <a:t>What representation is used for the components</a:t>
            </a:r>
          </a:p>
          <a:p>
            <a:pPr lvl="4" eaLnBrk="1" hangingPunct="1">
              <a:lnSpc>
                <a:spcPct val="80000"/>
              </a:lnSpc>
            </a:pPr>
            <a:endParaRPr lang="en-US" altLang="zh-CN" sz="1800" smtClean="0">
              <a:ea typeface="宋体" charset="-122"/>
            </a:endParaRPr>
          </a:p>
          <a:p>
            <a:pPr eaLnBrk="1" hangingPunct="1">
              <a:lnSpc>
                <a:spcPct val="80000"/>
              </a:lnSpc>
            </a:pPr>
            <a:r>
              <a:rPr lang="en-US" altLang="zh-CN" sz="2800" smtClean="0">
                <a:ea typeface="宋体" charset="-122"/>
              </a:rPr>
              <a:t>Type of feedback:	</a:t>
            </a:r>
          </a:p>
          <a:p>
            <a:pPr lvl="1" eaLnBrk="1" hangingPunct="1">
              <a:lnSpc>
                <a:spcPct val="80000"/>
              </a:lnSpc>
            </a:pPr>
            <a:r>
              <a:rPr lang="en-US" altLang="zh-CN" sz="2400" b="1" smtClean="0">
                <a:ea typeface="宋体" charset="-122"/>
              </a:rPr>
              <a:t>Supervised learning:</a:t>
            </a:r>
            <a:r>
              <a:rPr lang="en-US" altLang="zh-CN" sz="2400" smtClean="0">
                <a:ea typeface="宋体" charset="-122"/>
              </a:rPr>
              <a:t> correct answers for each example</a:t>
            </a:r>
          </a:p>
          <a:p>
            <a:pPr lvl="1" eaLnBrk="1" hangingPunct="1">
              <a:lnSpc>
                <a:spcPct val="80000"/>
              </a:lnSpc>
            </a:pPr>
            <a:r>
              <a:rPr lang="en-US" altLang="zh-CN" sz="2400" b="1" smtClean="0">
                <a:ea typeface="宋体" charset="-122"/>
              </a:rPr>
              <a:t>Unsupervised learning:</a:t>
            </a:r>
            <a:r>
              <a:rPr lang="en-US" altLang="zh-CN" sz="2400" smtClean="0">
                <a:ea typeface="宋体" charset="-122"/>
              </a:rPr>
              <a:t> correct answers not given</a:t>
            </a:r>
          </a:p>
          <a:p>
            <a:pPr lvl="1" eaLnBrk="1" hangingPunct="1">
              <a:lnSpc>
                <a:spcPct val="80000"/>
              </a:lnSpc>
            </a:pPr>
            <a:r>
              <a:rPr lang="en-US" altLang="zh-CN" sz="2400" b="1" smtClean="0">
                <a:ea typeface="宋体" charset="-122"/>
              </a:rPr>
              <a:t>Reinforcement learning: </a:t>
            </a:r>
            <a:r>
              <a:rPr lang="en-US" altLang="zh-CN" sz="2400" smtClean="0">
                <a:ea typeface="宋体" charset="-122"/>
              </a:rPr>
              <a:t>occasional rewards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543910"/>
            <a:ext cx="786007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85227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
            <a:ext cx="8254813"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8881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41" y="381000"/>
            <a:ext cx="788256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0962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8600"/>
            <a:ext cx="7990566"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1022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193" y="304800"/>
            <a:ext cx="7966427" cy="586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088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200"/>
            <a:ext cx="8380268"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43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13" y="576263"/>
            <a:ext cx="7735887"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609600" y="457200"/>
            <a:ext cx="7772400" cy="1143000"/>
          </a:xfrm>
        </p:spPr>
        <p:txBody>
          <a:bodyPr/>
          <a:lstStyle/>
          <a:p>
            <a:pPr eaLnBrk="1" hangingPunct="1"/>
            <a:r>
              <a:rPr lang="en-US" altLang="zh-CN" dirty="0" smtClean="0">
                <a:ea typeface="宋体" charset="-122"/>
              </a:rPr>
              <a:t>Extensions of the decision tree learning algorithm</a:t>
            </a:r>
          </a:p>
        </p:txBody>
      </p:sp>
      <p:sp>
        <p:nvSpPr>
          <p:cNvPr id="45059" name="Rectangle 3" descr="Rectangle: Click to edit Master text styles&#10;Second level&#10;Third level&#10;Fourth level&#10;Fifth level"/>
          <p:cNvSpPr>
            <a:spLocks noGrp="1" noChangeArrowheads="1"/>
          </p:cNvSpPr>
          <p:nvPr>
            <p:ph type="body" idx="1"/>
          </p:nvPr>
        </p:nvSpPr>
        <p:spPr>
          <a:xfrm>
            <a:off x="838200" y="1905000"/>
            <a:ext cx="7772400" cy="4114800"/>
          </a:xfrm>
        </p:spPr>
        <p:txBody>
          <a:bodyPr/>
          <a:lstStyle/>
          <a:p>
            <a:pPr marL="225425" indent="-225425" eaLnBrk="1" hangingPunct="1"/>
            <a:r>
              <a:rPr lang="en-US" altLang="zh-CN" sz="2800" dirty="0" smtClean="0">
                <a:ea typeface="宋体" charset="-122"/>
              </a:rPr>
              <a:t>Multi-value attributes: Use gain ratios</a:t>
            </a:r>
          </a:p>
          <a:p>
            <a:pPr marL="225425" indent="-225425" eaLnBrk="1" hangingPunct="1"/>
            <a:r>
              <a:rPr lang="en-US" altLang="zh-CN" sz="2800" dirty="0" smtClean="0">
                <a:ea typeface="宋体" charset="-122"/>
              </a:rPr>
              <a:t>Real-valued data: Use split points</a:t>
            </a:r>
          </a:p>
          <a:p>
            <a:pPr marL="225425" indent="-225425" eaLnBrk="1" hangingPunct="1"/>
            <a:r>
              <a:rPr lang="en-US" altLang="zh-CN" sz="2800" dirty="0" smtClean="0">
                <a:ea typeface="宋体" charset="-122"/>
              </a:rPr>
              <a:t>Noisy data and </a:t>
            </a:r>
            <a:r>
              <a:rPr lang="en-US" altLang="zh-CN" sz="2800" dirty="0" err="1" smtClean="0">
                <a:ea typeface="宋体" charset="-122"/>
              </a:rPr>
              <a:t>overfitting</a:t>
            </a:r>
            <a:r>
              <a:rPr lang="en-US" altLang="zh-CN" sz="2800" dirty="0" smtClean="0">
                <a:ea typeface="宋体" charset="-122"/>
              </a:rPr>
              <a:t>: Use pruning</a:t>
            </a:r>
          </a:p>
          <a:p>
            <a:pPr marL="225425" indent="-225425" eaLnBrk="1" hangingPunct="1"/>
            <a:r>
              <a:rPr lang="en-US" altLang="zh-CN" sz="2800" dirty="0" smtClean="0">
                <a:ea typeface="宋体" charset="-122"/>
              </a:rPr>
              <a:t>Generation of rules</a:t>
            </a:r>
          </a:p>
          <a:p>
            <a:pPr marL="225425" indent="-225425" eaLnBrk="1" hangingPunct="1"/>
            <a:r>
              <a:rPr lang="en-US" altLang="zh-CN" sz="2800" dirty="0" smtClean="0">
                <a:ea typeface="宋体" charset="-122"/>
              </a:rPr>
              <a:t>C4.5 is an extension of ID3 that accounts for  unavailable values, continuous attribute value ranges, pruning of decision trees, rule derivation, and so on</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smtClean="0">
                <a:ea typeface="宋体" charset="-122"/>
              </a:rPr>
              <a:t>Summary</a:t>
            </a:r>
          </a:p>
        </p:txBody>
      </p:sp>
      <p:sp>
        <p:nvSpPr>
          <p:cNvPr id="46083" name="Rectangle 3" descr="Rectangle: Click to edit Master text styles&#10;Second level&#10;Third level&#10;Fourth level&#10;Fifth level"/>
          <p:cNvSpPr>
            <a:spLocks noGrp="1" noChangeArrowheads="1"/>
          </p:cNvSpPr>
          <p:nvPr>
            <p:ph type="body" idx="1"/>
          </p:nvPr>
        </p:nvSpPr>
        <p:spPr/>
        <p:txBody>
          <a:bodyPr/>
          <a:lstStyle/>
          <a:p>
            <a:pPr eaLnBrk="1" hangingPunct="1">
              <a:lnSpc>
                <a:spcPct val="90000"/>
              </a:lnSpc>
            </a:pPr>
            <a:r>
              <a:rPr lang="en-US" altLang="zh-CN" sz="2800" smtClean="0">
                <a:ea typeface="宋体" charset="-122"/>
              </a:rPr>
              <a:t>Learning needed for unknown environments, lazy designers</a:t>
            </a:r>
          </a:p>
          <a:p>
            <a:pPr eaLnBrk="1" hangingPunct="1">
              <a:lnSpc>
                <a:spcPct val="90000"/>
              </a:lnSpc>
            </a:pPr>
            <a:r>
              <a:rPr lang="en-US" altLang="zh-CN" sz="2800" smtClean="0">
                <a:ea typeface="宋体" charset="-122"/>
              </a:rPr>
              <a:t>Learning agent = performance element + learning element</a:t>
            </a:r>
          </a:p>
          <a:p>
            <a:pPr eaLnBrk="1" hangingPunct="1">
              <a:lnSpc>
                <a:spcPct val="90000"/>
              </a:lnSpc>
            </a:pPr>
            <a:r>
              <a:rPr lang="en-US" altLang="zh-CN" sz="2800" smtClean="0">
                <a:ea typeface="宋体" charset="-122"/>
              </a:rPr>
              <a:t>For supervised learning, the aim is to find a simple hypothesis approximately consistent with training examples</a:t>
            </a:r>
          </a:p>
          <a:p>
            <a:pPr eaLnBrk="1" hangingPunct="1">
              <a:lnSpc>
                <a:spcPct val="90000"/>
              </a:lnSpc>
            </a:pPr>
            <a:r>
              <a:rPr lang="en-US" altLang="zh-CN" sz="2800" smtClean="0">
                <a:ea typeface="宋体" charset="-122"/>
              </a:rPr>
              <a:t>Decision tree learning using information gain </a:t>
            </a:r>
          </a:p>
          <a:p>
            <a:pPr eaLnBrk="1" hangingPunct="1">
              <a:lnSpc>
                <a:spcPct val="90000"/>
              </a:lnSpc>
            </a:pPr>
            <a:r>
              <a:rPr lang="en-US" altLang="zh-CN" sz="2800" smtClean="0">
                <a:ea typeface="宋体" charset="-122"/>
              </a:rPr>
              <a:t>Learning performance = prediction accuracy measured on test set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609600" y="0"/>
            <a:ext cx="7772400" cy="1143000"/>
          </a:xfrm>
        </p:spPr>
        <p:txBody>
          <a:bodyPr/>
          <a:lstStyle/>
          <a:p>
            <a:r>
              <a:rPr lang="zh-CN" altLang="zh-CN" smtClean="0">
                <a:ea typeface="宋体" charset="-122"/>
              </a:rPr>
              <a:t>AI 是一門最悲劇的學科</a:t>
            </a:r>
            <a:endParaRPr lang="zh-CN" altLang="en-US" smtClean="0">
              <a:ea typeface="宋体" charset="-122"/>
            </a:endParaRPr>
          </a:p>
        </p:txBody>
      </p:sp>
      <p:sp>
        <p:nvSpPr>
          <p:cNvPr id="8195" name="内容占位符 2" descr="Rectangle: Click to edit Master text styles&#10;Second level&#10;Third level&#10;Fourth level&#10;Fifth level"/>
          <p:cNvSpPr>
            <a:spLocks noGrp="1"/>
          </p:cNvSpPr>
          <p:nvPr>
            <p:ph idx="1"/>
          </p:nvPr>
        </p:nvSpPr>
        <p:spPr>
          <a:xfrm>
            <a:off x="685800" y="1600200"/>
            <a:ext cx="7772400" cy="4114800"/>
          </a:xfrm>
        </p:spPr>
        <p:txBody>
          <a:bodyPr/>
          <a:lstStyle/>
          <a:p>
            <a:r>
              <a:rPr lang="zh-CN" altLang="zh-CN" sz="2200" smtClean="0">
                <a:ea typeface="宋体" charset="-122"/>
              </a:rPr>
              <a:t>每當它的一個子領域發展得像模像樣之後，就</a:t>
            </a:r>
            <a:r>
              <a:rPr lang="zh-CN" altLang="en-US" sz="2200" smtClean="0">
                <a:ea typeface="宋体" charset="-122"/>
              </a:rPr>
              <a:t>馬上</a:t>
            </a:r>
            <a:r>
              <a:rPr lang="zh-CN" altLang="zh-CN" sz="2200" smtClean="0">
                <a:ea typeface="宋体" charset="-122"/>
              </a:rPr>
              <a:t>自立門戶，從此和 AI “再無瓜葛”了，而 Machine Learning 大概要算是最新的一個典型吧。</a:t>
            </a:r>
            <a:endParaRPr lang="en-US" altLang="zh-CN" sz="2200" smtClean="0">
              <a:ea typeface="宋体" charset="-122"/>
            </a:endParaRPr>
          </a:p>
          <a:p>
            <a:pPr>
              <a:buFont typeface="Wingdings" pitchFamily="2" charset="2"/>
              <a:buNone/>
            </a:pPr>
            <a:endParaRPr lang="zh-CN" altLang="zh-CN" sz="2200" smtClean="0">
              <a:ea typeface="宋体" charset="-122"/>
            </a:endParaRPr>
          </a:p>
          <a:p>
            <a:r>
              <a:rPr lang="zh-CN" altLang="zh-CN" sz="2200" smtClean="0">
                <a:ea typeface="宋体" charset="-122"/>
              </a:rPr>
              <a:t>一開始的時候，大牛們都野心勃勃，而且好像也是信心滿滿，大家可能覺得，不出幾十年，人類就可以不用思考，交給 AI 來做了。幾十年後，發現情況並不像當年那麼樂觀，卻又有些下不了臺了。這個時候，AI 的一些旁枝或者子領域果斷放下面子，丟掉了那個近乎玄幻的目標，逐漸發展成為“正常”的學科，所以也就不再好稱為 AI 了。或者說現在的 AI 有兩個意思，一個廣義的 AI ，包括了所有相關的以及派生的領域，另一個則是狹義的或者經典的 AI ，專門指那些仍然在執著地追求著真正的“智慧”的部分，或者說得不好聽一點，就是剩下的部分。</a:t>
            </a:r>
          </a:p>
          <a:p>
            <a:pPr>
              <a:buFont typeface="Wingdings" pitchFamily="2" charset="2"/>
              <a:buNone/>
            </a:pPr>
            <a:endParaRPr lang="zh-CN" altLang="en-US" sz="2200" smtClean="0">
              <a:ea typeface="宋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smtClean="0">
                <a:ea typeface="宋体" charset="-122"/>
              </a:rPr>
              <a:t>Machine Learning </a:t>
            </a:r>
            <a:r>
              <a:rPr lang="zh-CN" altLang="en-US" smtClean="0">
                <a:ea typeface="宋体" charset="-122"/>
              </a:rPr>
              <a:t>是什麽？</a:t>
            </a:r>
          </a:p>
        </p:txBody>
      </p:sp>
      <p:sp>
        <p:nvSpPr>
          <p:cNvPr id="9219" name="内容占位符 2" descr="Rectangle: Click to edit Master text styles&#10;Second level&#10;Third level&#10;Fourth level&#10;Fifth level"/>
          <p:cNvSpPr>
            <a:spLocks noGrp="1"/>
          </p:cNvSpPr>
          <p:nvPr>
            <p:ph idx="1"/>
          </p:nvPr>
        </p:nvSpPr>
        <p:spPr/>
        <p:txBody>
          <a:bodyPr/>
          <a:lstStyle/>
          <a:p>
            <a:pPr marL="0" indent="0">
              <a:buFont typeface="Wingdings" pitchFamily="2" charset="2"/>
              <a:buNone/>
            </a:pPr>
            <a:r>
              <a:rPr lang="zh-CN" altLang="zh-CN" sz="2400" smtClean="0">
                <a:ea typeface="宋体" charset="-122"/>
              </a:rPr>
              <a:t>對於我們需要分析或者處理的資料，根據一些經驗和一些假設，我們可以構建一個模型，這個模型會有一些參數（即使是非參數化方法，也是可以類似地看待的），根據資料來求解模型參數的過程，就叫做 Parameter Estimation ，或者 Model Fitting ，但是搞機器學習的人，通常把它叫做 Learning （或者，換一個角度，叫 Training）——因為根據資料歸納出一個有用的模型，這和我們人類“學習”的過程還是挺類似的。</a:t>
            </a:r>
          </a:p>
          <a:p>
            <a:pPr marL="0" indent="0">
              <a:buFont typeface="Wingdings" pitchFamily="2" charset="2"/>
              <a:buNone/>
            </a:pPr>
            <a:endParaRPr lang="zh-CN" altLang="en-US" sz="2400" smtClean="0">
              <a:ea typeface="宋体"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pPr eaLnBrk="1" hangingPunct="1"/>
            <a:r>
              <a:rPr lang="en-US" altLang="zh-CN" sz="4000" smtClean="0">
                <a:ea typeface="宋体" charset="-122"/>
              </a:rPr>
              <a:t>Machine Learning Articles by Year</a:t>
            </a:r>
            <a:endParaRPr lang="zh-CN" altLang="en-US" sz="4000" smtClean="0">
              <a:ea typeface="宋体" charset="-122"/>
            </a:endParaRPr>
          </a:p>
        </p:txBody>
      </p:sp>
      <p:pic>
        <p:nvPicPr>
          <p:cNvPr id="102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524000"/>
            <a:ext cx="6705600"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5" name="内容占位符 2" descr="Rectangle: Click to edit Master text styles&#10;Second level&#10;Third level&#10;Fourth level&#10;Fifth level"/>
          <p:cNvSpPr>
            <a:spLocks noGrp="1"/>
          </p:cNvSpPr>
          <p:nvPr>
            <p:ph idx="1"/>
          </p:nvPr>
        </p:nvSpPr>
        <p:spPr>
          <a:xfrm>
            <a:off x="609600" y="1524000"/>
            <a:ext cx="8153400" cy="4953000"/>
          </a:xfrm>
          <a:solidFill>
            <a:srgbClr val="FFC000"/>
          </a:solidFill>
        </p:spPr>
        <p:txBody>
          <a:bodyPr/>
          <a:lstStyle/>
          <a:p>
            <a:pPr marL="0" indent="0" eaLnBrk="1" hangingPunct="1">
              <a:buFont typeface="Wingdings" pitchFamily="2" charset="2"/>
              <a:buNone/>
            </a:pPr>
            <a:r>
              <a:rPr lang="en-US" altLang="zh-CN" sz="2000" smtClean="0">
                <a:ea typeface="宋体" charset="-122"/>
              </a:rPr>
              <a:t>Machine learning is a burgeoning field. </a:t>
            </a:r>
            <a:r>
              <a:rPr lang="en-US" altLang="zh-CN" sz="2000" smtClean="0">
                <a:solidFill>
                  <a:srgbClr val="FF0000"/>
                </a:solidFill>
                <a:ea typeface="宋体" charset="-122"/>
              </a:rPr>
              <a:t>Attendance has increased more than 50% </a:t>
            </a:r>
            <a:r>
              <a:rPr lang="en-US" altLang="zh-CN" sz="2000" smtClean="0">
                <a:ea typeface="宋体" charset="-122"/>
              </a:rPr>
              <a:t>during the last four years at the Neural Information Processing Systems (NIPS) conference, one of the premier conferences for machine learning research. </a:t>
            </a:r>
          </a:p>
          <a:p>
            <a:pPr marL="0" indent="0" eaLnBrk="1" hangingPunct="1">
              <a:buFont typeface="Wingdings" pitchFamily="2" charset="2"/>
              <a:buNone/>
            </a:pPr>
            <a:endParaRPr lang="en-US" altLang="zh-CN" sz="2000" smtClean="0">
              <a:ea typeface="宋体" charset="-122"/>
            </a:endParaRPr>
          </a:p>
          <a:p>
            <a:pPr marL="0" indent="0" eaLnBrk="1" hangingPunct="1">
              <a:buFont typeface="Wingdings" pitchFamily="2" charset="2"/>
              <a:buNone/>
            </a:pPr>
            <a:r>
              <a:rPr lang="en-US" altLang="zh-CN" sz="2000" smtClean="0">
                <a:ea typeface="宋体" charset="-122"/>
              </a:rPr>
              <a:t>The field is progressing rapidly, and an air of excitement among researchers is being created by the increasing scope of applications to which machine learning is relevant, and by the many technical advances that have been made in recent years. </a:t>
            </a:r>
          </a:p>
          <a:p>
            <a:pPr marL="0" indent="0" eaLnBrk="1" hangingPunct="1">
              <a:buFont typeface="Wingdings" pitchFamily="2" charset="2"/>
              <a:buNone/>
            </a:pPr>
            <a:endParaRPr lang="en-US" altLang="zh-CN" sz="2000" smtClean="0">
              <a:ea typeface="宋体" charset="-122"/>
            </a:endParaRPr>
          </a:p>
          <a:p>
            <a:pPr marL="0" indent="0" eaLnBrk="1" hangingPunct="1">
              <a:buFont typeface="Wingdings" pitchFamily="2" charset="2"/>
              <a:buNone/>
            </a:pPr>
            <a:r>
              <a:rPr lang="en-US" altLang="zh-CN" sz="2000" smtClean="0">
                <a:ea typeface="宋体" charset="-122"/>
              </a:rPr>
              <a:t>It is also an increasingly popular area for young people entering the field of computer science. Among the applicants to Carnegie Mellon’s Computer Science Ph.D. program in 2005, </a:t>
            </a:r>
            <a:r>
              <a:rPr lang="en-US" altLang="zh-CN" sz="2000" smtClean="0">
                <a:solidFill>
                  <a:srgbClr val="FF0000"/>
                </a:solidFill>
                <a:ea typeface="宋体" charset="-122"/>
              </a:rPr>
              <a:t>22% indicated an interest in machine learning</a:t>
            </a:r>
            <a:r>
              <a:rPr lang="en-US" altLang="zh-CN" sz="2000" smtClean="0">
                <a:ea typeface="宋体" charset="-122"/>
              </a:rPr>
              <a:t>; 103 candidates applied this year to Carnegie Mellon’s new Ph.D. Program in Computational and Statistical Learning.</a:t>
            </a:r>
            <a:endParaRPr lang="zh-CN" altLang="en-US" sz="2000" smtClean="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195">
                                            <p:bg/>
                                          </p:spTgt>
                                        </p:tgtEl>
                                        <p:attrNameLst>
                                          <p:attrName>style.visibility</p:attrName>
                                        </p:attrNameLst>
                                      </p:cBhvr>
                                      <p:to>
                                        <p:strVal val="visible"/>
                                      </p:to>
                                    </p:set>
                                    <p:animEffect transition="in" filter="wipe(down)">
                                      <p:cBhvr>
                                        <p:cTn id="7" dur="500"/>
                                        <p:tgtEl>
                                          <p:spTgt spid="8195">
                                            <p:bg/>
                                          </p:spTgt>
                                        </p:tgtEl>
                                      </p:cBhvr>
                                    </p:animEffect>
                                  </p:childTnLst>
                                </p:cTn>
                              </p:par>
                            </p:childTnLst>
                          </p:cTn>
                        </p:par>
                        <p:par>
                          <p:cTn id="8" fill="hold" nodeType="afterGroup">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195">
                                            <p:txEl>
                                              <p:pRg st="0" end="0"/>
                                            </p:txEl>
                                          </p:spTgt>
                                        </p:tgtEl>
                                        <p:attrNameLst>
                                          <p:attrName>style.visibility</p:attrName>
                                        </p:attrNameLst>
                                      </p:cBhvr>
                                      <p:to>
                                        <p:strVal val="visible"/>
                                      </p:to>
                                    </p:set>
                                    <p:animEffect transition="in" filter="wipe(down)">
                                      <p:cBhvr>
                                        <p:cTn id="11" dur="500"/>
                                        <p:tgtEl>
                                          <p:spTgt spid="8195">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195">
                                            <p:txEl>
                                              <p:pRg st="2" end="2"/>
                                            </p:txEl>
                                          </p:spTgt>
                                        </p:tgtEl>
                                        <p:attrNameLst>
                                          <p:attrName>style.visibility</p:attrName>
                                        </p:attrNameLst>
                                      </p:cBhvr>
                                      <p:to>
                                        <p:strVal val="visible"/>
                                      </p:to>
                                    </p:set>
                                    <p:animEffect transition="in" filter="wipe(down)">
                                      <p:cBhvr>
                                        <p:cTn id="16" dur="500"/>
                                        <p:tgtEl>
                                          <p:spTgt spid="8195">
                                            <p:txEl>
                                              <p:pRg st="2" end="2"/>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8195">
                                            <p:txEl>
                                              <p:pRg st="4" end="4"/>
                                            </p:txEl>
                                          </p:spTgt>
                                        </p:tgtEl>
                                        <p:attrNameLst>
                                          <p:attrName>style.visibility</p:attrName>
                                        </p:attrNameLst>
                                      </p:cBhvr>
                                      <p:to>
                                        <p:strVal val="visible"/>
                                      </p:to>
                                    </p:set>
                                    <p:animEffect transition="in" filter="wipe(down)">
                                      <p:cBhvr>
                                        <p:cTn id="21" dur="500"/>
                                        <p:tgtEl>
                                          <p:spTgt spid="81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pPr eaLnBrk="1" hangingPunct="1"/>
            <a:r>
              <a:rPr lang="en-US" altLang="zh-CN" sz="4000" smtClean="0">
                <a:ea typeface="宋体" charset="-122"/>
              </a:rPr>
              <a:t>Why is ML so popular?</a:t>
            </a:r>
            <a:endParaRPr lang="zh-CN" altLang="en-US" sz="4000" smtClean="0">
              <a:ea typeface="宋体" charset="-122"/>
            </a:endParaRPr>
          </a:p>
        </p:txBody>
      </p:sp>
      <p:sp>
        <p:nvSpPr>
          <p:cNvPr id="11267" name="内容占位符 2" descr="Rectangle: Click to edit Master text styles&#10;Second level&#10;Third level&#10;Fourth level&#10;Fifth level"/>
          <p:cNvSpPr>
            <a:spLocks noGrp="1"/>
          </p:cNvSpPr>
          <p:nvPr>
            <p:ph idx="1"/>
          </p:nvPr>
        </p:nvSpPr>
        <p:spPr>
          <a:xfrm>
            <a:off x="762000" y="1752600"/>
            <a:ext cx="7772400" cy="4114800"/>
          </a:xfrm>
        </p:spPr>
        <p:txBody>
          <a:bodyPr/>
          <a:lstStyle/>
          <a:p>
            <a:pPr marL="0" indent="0" eaLnBrk="1" hangingPunct="1">
              <a:buFont typeface="Wingdings" pitchFamily="2" charset="2"/>
              <a:buNone/>
            </a:pPr>
            <a:r>
              <a:rPr lang="en-US" altLang="zh-CN" sz="2400" smtClean="0">
                <a:ea typeface="宋体" charset="-122"/>
              </a:rPr>
              <a:t>Modern societies have entered the “</a:t>
            </a:r>
            <a:r>
              <a:rPr lang="en-US" altLang="zh-CN" sz="2400" smtClean="0">
                <a:solidFill>
                  <a:srgbClr val="FF0000"/>
                </a:solidFill>
                <a:ea typeface="宋体" charset="-122"/>
              </a:rPr>
              <a:t>data era</a:t>
            </a:r>
            <a:r>
              <a:rPr lang="en-US" altLang="zh-CN" sz="2400" smtClean="0">
                <a:ea typeface="宋体" charset="-122"/>
              </a:rPr>
              <a:t>”—an unprecedented (</a:t>
            </a:r>
            <a:r>
              <a:rPr lang="zh-CN" altLang="en-US" sz="2400" smtClean="0">
                <a:ea typeface="宋体" charset="-122"/>
              </a:rPr>
              <a:t>空前的</a:t>
            </a:r>
            <a:r>
              <a:rPr lang="en-US" altLang="zh-CN" sz="2400" smtClean="0">
                <a:ea typeface="宋体" charset="-122"/>
              </a:rPr>
              <a:t>) investment is being made in the collection of data, with archives being formed on an enormous scale. </a:t>
            </a:r>
          </a:p>
          <a:p>
            <a:pPr marL="0" indent="0" eaLnBrk="1" hangingPunct="1">
              <a:buFont typeface="Wingdings" pitchFamily="2" charset="2"/>
              <a:buNone/>
            </a:pPr>
            <a:endParaRPr lang="en-US" altLang="zh-CN" sz="2400" smtClean="0">
              <a:ea typeface="宋体" charset="-122"/>
            </a:endParaRPr>
          </a:p>
          <a:p>
            <a:pPr marL="0" indent="0" eaLnBrk="1" hangingPunct="1">
              <a:buFont typeface="Wingdings" pitchFamily="2" charset="2"/>
              <a:buNone/>
            </a:pPr>
            <a:r>
              <a:rPr lang="en-US" altLang="zh-CN" sz="2400" smtClean="0">
                <a:ea typeface="宋体" charset="-122"/>
              </a:rPr>
              <a:t>The development of effective ways of </a:t>
            </a:r>
            <a:r>
              <a:rPr lang="en-US" altLang="zh-CN" sz="2400" smtClean="0">
                <a:solidFill>
                  <a:srgbClr val="FF0000"/>
                </a:solidFill>
                <a:ea typeface="宋体" charset="-122"/>
              </a:rPr>
              <a:t>extracting useful information from these data stores </a:t>
            </a:r>
            <a:r>
              <a:rPr lang="en-US" altLang="zh-CN" sz="2400" smtClean="0">
                <a:ea typeface="宋体" charset="-122"/>
              </a:rPr>
              <a:t>is an overall challenge to computer science as a discipline, with the goal of providing a greater return on the huge investment that is being made in data. This goal drives much of machine learning research. </a:t>
            </a:r>
            <a:endParaRPr lang="zh-CN" altLang="en-US" sz="2400" smtClean="0">
              <a:ea typeface="宋体" charset="-122"/>
            </a:endParaRPr>
          </a:p>
        </p:txBody>
      </p:sp>
      <p:sp>
        <p:nvSpPr>
          <p:cNvPr id="4" name="TextBox 3"/>
          <p:cNvSpPr txBox="1"/>
          <p:nvPr/>
        </p:nvSpPr>
        <p:spPr>
          <a:xfrm rot="19333143">
            <a:off x="2090738" y="3024188"/>
            <a:ext cx="4913312" cy="769937"/>
          </a:xfrm>
          <a:prstGeom prst="rect">
            <a:avLst/>
          </a:prstGeom>
          <a:solidFill>
            <a:srgbClr val="FFC000"/>
          </a:solidFill>
          <a:effectLst>
            <a:outerShdw blurRad="50800" dist="38100" dir="13500000" algn="br" rotWithShape="0">
              <a:prstClr val="black">
                <a:alpha val="40000"/>
              </a:prstClr>
            </a:outerShdw>
          </a:effectLst>
        </p:spPr>
        <p:txBody>
          <a:bodyPr>
            <a:spAutoFit/>
          </a:bodyPr>
          <a:lstStyle>
            <a:lvl1pPr eaLnBrk="0" hangingPunct="0">
              <a:defRPr sz="2800">
                <a:solidFill>
                  <a:schemeClr val="tx1"/>
                </a:solidFill>
                <a:latin typeface="Tahoma" pitchFamily="34" charset="0"/>
              </a:defRPr>
            </a:lvl1pPr>
            <a:lvl2pPr marL="742950" indent="-285750" eaLnBrk="0" hangingPunct="0">
              <a:defRPr sz="2800">
                <a:solidFill>
                  <a:schemeClr val="tx1"/>
                </a:solidFill>
                <a:latin typeface="Tahoma" pitchFamily="34" charset="0"/>
              </a:defRPr>
            </a:lvl2pPr>
            <a:lvl3pPr marL="1143000" indent="-228600" eaLnBrk="0" hangingPunct="0">
              <a:defRPr sz="2800">
                <a:solidFill>
                  <a:schemeClr val="tx1"/>
                </a:solidFill>
                <a:latin typeface="Tahoma" pitchFamily="34" charset="0"/>
              </a:defRPr>
            </a:lvl3pPr>
            <a:lvl4pPr marL="1600200" indent="-228600" eaLnBrk="0" hangingPunct="0">
              <a:defRPr sz="2800">
                <a:solidFill>
                  <a:schemeClr val="tx1"/>
                </a:solidFill>
                <a:latin typeface="Tahoma" pitchFamily="34" charset="0"/>
              </a:defRPr>
            </a:lvl4pPr>
            <a:lvl5pPr marL="2057400" indent="-228600" eaLnBrk="0" hangingPunct="0">
              <a:defRPr sz="2800">
                <a:solidFill>
                  <a:schemeClr val="tx1"/>
                </a:solidFill>
                <a:latin typeface="Tahoma" pitchFamily="34" charset="0"/>
              </a:defRPr>
            </a:lvl5pPr>
            <a:lvl6pPr marL="2514600" indent="-228600" eaLnBrk="0" fontAlgn="base" hangingPunct="0">
              <a:spcBef>
                <a:spcPct val="0"/>
              </a:spcBef>
              <a:spcAft>
                <a:spcPct val="0"/>
              </a:spcAft>
              <a:defRPr sz="2800">
                <a:solidFill>
                  <a:schemeClr val="tx1"/>
                </a:solidFill>
                <a:latin typeface="Tahoma" pitchFamily="34" charset="0"/>
              </a:defRPr>
            </a:lvl6pPr>
            <a:lvl7pPr marL="2971800" indent="-228600" eaLnBrk="0" fontAlgn="base" hangingPunct="0">
              <a:spcBef>
                <a:spcPct val="0"/>
              </a:spcBef>
              <a:spcAft>
                <a:spcPct val="0"/>
              </a:spcAft>
              <a:defRPr sz="2800">
                <a:solidFill>
                  <a:schemeClr val="tx1"/>
                </a:solidFill>
                <a:latin typeface="Tahoma" pitchFamily="34" charset="0"/>
              </a:defRPr>
            </a:lvl7pPr>
            <a:lvl8pPr marL="3429000" indent="-228600" eaLnBrk="0" fontAlgn="base" hangingPunct="0">
              <a:spcBef>
                <a:spcPct val="0"/>
              </a:spcBef>
              <a:spcAft>
                <a:spcPct val="0"/>
              </a:spcAft>
              <a:defRPr sz="2800">
                <a:solidFill>
                  <a:schemeClr val="tx1"/>
                </a:solidFill>
                <a:latin typeface="Tahoma" pitchFamily="34" charset="0"/>
              </a:defRPr>
            </a:lvl8pPr>
            <a:lvl9pPr marL="3886200" indent="-228600" eaLnBrk="0" fontAlgn="base" hangingPunct="0">
              <a:spcBef>
                <a:spcPct val="0"/>
              </a:spcBef>
              <a:spcAft>
                <a:spcPct val="0"/>
              </a:spcAft>
              <a:defRPr sz="2800">
                <a:solidFill>
                  <a:schemeClr val="tx1"/>
                </a:solidFill>
                <a:latin typeface="Tahoma" pitchFamily="34" charset="0"/>
              </a:defRPr>
            </a:lvl9pPr>
          </a:lstStyle>
          <a:p>
            <a:pPr eaLnBrk="1" hangingPunct="1">
              <a:defRPr/>
            </a:pPr>
            <a:r>
              <a:rPr lang="en-US" altLang="zh-CN" sz="4400" smtClean="0">
                <a:solidFill>
                  <a:srgbClr val="FF0000"/>
                </a:solidFill>
                <a:ea typeface="宋体" charset="-122"/>
              </a:rPr>
              <a:t>Flipside: PRIVACY</a:t>
            </a:r>
            <a:endParaRPr lang="zh-CN" altLang="en-US" sz="4400" smtClean="0">
              <a:solidFill>
                <a:srgbClr val="FF0000"/>
              </a:solidFill>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14008</TotalTime>
  <Words>1619</Words>
  <Application>Microsoft Office PowerPoint</Application>
  <PresentationFormat>全屏显示(4:3)</PresentationFormat>
  <Paragraphs>194</Paragraphs>
  <Slides>58</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6" baseType="lpstr">
      <vt:lpstr>宋体</vt:lpstr>
      <vt:lpstr>Arial</vt:lpstr>
      <vt:lpstr>Courier New</vt:lpstr>
      <vt:lpstr>Monotype Corsiva</vt:lpstr>
      <vt:lpstr>Tahoma</vt:lpstr>
      <vt:lpstr>Wingdings</vt:lpstr>
      <vt:lpstr>Blueprint</vt:lpstr>
      <vt:lpstr>Equation</vt:lpstr>
      <vt:lpstr>Learning From Observations</vt:lpstr>
      <vt:lpstr>Outline</vt:lpstr>
      <vt:lpstr>Learning</vt:lpstr>
      <vt:lpstr>Learning agents</vt:lpstr>
      <vt:lpstr>Learning element</vt:lpstr>
      <vt:lpstr>AI 是一門最悲劇的學科</vt:lpstr>
      <vt:lpstr>Machine Learning 是什麽？</vt:lpstr>
      <vt:lpstr>Machine Learning Articles by Year</vt:lpstr>
      <vt:lpstr>Why is ML so popular?</vt:lpstr>
      <vt:lpstr>PowerPoint 演示文稿</vt:lpstr>
      <vt:lpstr>PowerPoint 演示文稿</vt:lpstr>
      <vt:lpstr>Inductive learning</vt:lpstr>
      <vt:lpstr>Inductive learning method</vt:lpstr>
      <vt:lpstr>Inductive learning method</vt:lpstr>
      <vt:lpstr>Inductive learning method</vt:lpstr>
      <vt:lpstr>Inductive learning method</vt:lpstr>
      <vt:lpstr>Inductive learning method</vt:lpstr>
      <vt:lpstr>Inductive learning method</vt:lpstr>
      <vt:lpstr>Learning decision trees</vt:lpstr>
      <vt:lpstr>PowerPoint 演示文稿</vt:lpstr>
      <vt:lpstr>Attribute-based representations</vt:lpstr>
      <vt:lpstr>Decision trees</vt:lpstr>
      <vt:lpstr>Expressiveness</vt:lpstr>
      <vt:lpstr>PowerPoint 演示文稿</vt:lpstr>
      <vt:lpstr>PowerPoint 演示文稿</vt:lpstr>
      <vt:lpstr>PowerPoint 演示文稿</vt:lpstr>
      <vt:lpstr>Decision tree learning</vt:lpstr>
      <vt:lpstr>Choosing an attribute</vt:lpstr>
      <vt:lpstr>PowerPoint 演示文稿</vt:lpstr>
      <vt:lpstr>PowerPoint 演示文稿</vt:lpstr>
      <vt:lpstr>PowerPoint 演示文稿</vt:lpstr>
      <vt:lpstr>PowerPoint 演示文稿</vt:lpstr>
      <vt:lpstr>PowerPoint 演示文稿</vt:lpstr>
      <vt:lpstr>PowerPoint 演示文稿</vt:lpstr>
      <vt:lpstr>Using information theory</vt:lpstr>
      <vt:lpstr>Information gain</vt:lpstr>
      <vt:lpstr>Information gain</vt:lpstr>
      <vt:lpstr>Example contd.</vt:lpstr>
      <vt:lpstr>Performance measurement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Extensions of the decision tree learning algorithm</vt:lpstr>
      <vt:lpstr>Summary</vt:lpstr>
    </vt:vector>
  </TitlesOfParts>
  <Company>University of Maryland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dc:title>
  <dc:creator>Lise Getoor</dc:creator>
  <cp:lastModifiedBy>周密</cp:lastModifiedBy>
  <cp:revision>221</cp:revision>
  <cp:lastPrinted>1601-01-01T00:00:00Z</cp:lastPrinted>
  <dcterms:created xsi:type="dcterms:W3CDTF">2000-01-10T15:15:18Z</dcterms:created>
  <dcterms:modified xsi:type="dcterms:W3CDTF">2015-06-08T02:20:19Z</dcterms:modified>
</cp:coreProperties>
</file>